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9" r:id="rId14"/>
    <p:sldId id="275" r:id="rId15"/>
    <p:sldId id="269" r:id="rId16"/>
    <p:sldId id="277" r:id="rId17"/>
    <p:sldId id="278" r:id="rId18"/>
    <p:sldId id="271" r:id="rId19"/>
    <p:sldId id="272" r:id="rId20"/>
    <p:sldId id="273" r:id="rId2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8XJQCkn4/LnPf/h2PhLlig==" hashData="Wu+Ib+He1wKEiyBcCjL3javQTXw="/>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192A"/>
    <a:srgbClr val="F1624F"/>
    <a:srgbClr val="CADB2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64" autoAdjust="0"/>
    <p:restoredTop sz="94660"/>
  </p:normalViewPr>
  <p:slideViewPr>
    <p:cSldViewPr snapToGrid="0" snapToObjects="1">
      <p:cViewPr varScale="1">
        <p:scale>
          <a:sx n="90" d="100"/>
          <a:sy n="90" d="100"/>
        </p:scale>
        <p:origin x="-96" y="-39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36188C-9869-2D4D-B526-CF26B549995E}" type="datetimeFigureOut">
              <a:rPr lang="en-US" smtClean="0"/>
              <a:t>3/3/16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C3E66F-9E01-6D49-B8B2-F621D3D6A192}" type="slidenum">
              <a:rPr lang="en-US" smtClean="0"/>
              <a:t>‹#›</a:t>
            </a:fld>
            <a:endParaRPr lang="en-US"/>
          </a:p>
        </p:txBody>
      </p:sp>
    </p:spTree>
    <p:extLst>
      <p:ext uri="{BB962C8B-B14F-4D97-AF65-F5344CB8AC3E}">
        <p14:creationId xmlns:p14="http://schemas.microsoft.com/office/powerpoint/2010/main" val="3035781621"/>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xmlns:p14="http://schemas.microsoft.com/office/powerpoint/2010/mai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36188C-9869-2D4D-B526-CF26B549995E}" type="datetimeFigureOut">
              <a:rPr lang="en-US" smtClean="0"/>
              <a:t>3/3/16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C3E66F-9E01-6D49-B8B2-F621D3D6A192}" type="slidenum">
              <a:rPr lang="en-US" smtClean="0"/>
              <a:t>‹#›</a:t>
            </a:fld>
            <a:endParaRPr lang="en-US"/>
          </a:p>
        </p:txBody>
      </p:sp>
    </p:spTree>
    <p:extLst>
      <p:ext uri="{BB962C8B-B14F-4D97-AF65-F5344CB8AC3E}">
        <p14:creationId xmlns:p14="http://schemas.microsoft.com/office/powerpoint/2010/main" val="2293946171"/>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xmlns:p14="http://schemas.microsoft.com/office/powerpoint/2010/mai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36188C-9869-2D4D-B526-CF26B549995E}" type="datetimeFigureOut">
              <a:rPr lang="en-US" smtClean="0"/>
              <a:t>3/3/16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C3E66F-9E01-6D49-B8B2-F621D3D6A192}" type="slidenum">
              <a:rPr lang="en-US" smtClean="0"/>
              <a:t>‹#›</a:t>
            </a:fld>
            <a:endParaRPr lang="en-US"/>
          </a:p>
        </p:txBody>
      </p:sp>
    </p:spTree>
    <p:extLst>
      <p:ext uri="{BB962C8B-B14F-4D97-AF65-F5344CB8AC3E}">
        <p14:creationId xmlns:p14="http://schemas.microsoft.com/office/powerpoint/2010/main" val="4220278978"/>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xmlns:p14="http://schemas.microsoft.com/office/powerpoint/2010/mai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36188C-9869-2D4D-B526-CF26B549995E}" type="datetimeFigureOut">
              <a:rPr lang="en-US" smtClean="0"/>
              <a:t>3/3/16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C3E66F-9E01-6D49-B8B2-F621D3D6A192}" type="slidenum">
              <a:rPr lang="en-US" smtClean="0"/>
              <a:t>‹#›</a:t>
            </a:fld>
            <a:endParaRPr lang="en-US"/>
          </a:p>
        </p:txBody>
      </p:sp>
    </p:spTree>
    <p:extLst>
      <p:ext uri="{BB962C8B-B14F-4D97-AF65-F5344CB8AC3E}">
        <p14:creationId xmlns:p14="http://schemas.microsoft.com/office/powerpoint/2010/main" val="3152426707"/>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xmlns:p14="http://schemas.microsoft.com/office/powerpoint/2010/mai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36188C-9869-2D4D-B526-CF26B549995E}" type="datetimeFigureOut">
              <a:rPr lang="en-US" smtClean="0"/>
              <a:t>3/3/16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C3E66F-9E01-6D49-B8B2-F621D3D6A192}" type="slidenum">
              <a:rPr lang="en-US" smtClean="0"/>
              <a:t>‹#›</a:t>
            </a:fld>
            <a:endParaRPr lang="en-US"/>
          </a:p>
        </p:txBody>
      </p:sp>
    </p:spTree>
    <p:extLst>
      <p:ext uri="{BB962C8B-B14F-4D97-AF65-F5344CB8AC3E}">
        <p14:creationId xmlns:p14="http://schemas.microsoft.com/office/powerpoint/2010/main" val="3266106098"/>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xmlns:p14="http://schemas.microsoft.com/office/powerpoint/2010/mai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E36188C-9869-2D4D-B526-CF26B549995E}" type="datetimeFigureOut">
              <a:rPr lang="en-US" smtClean="0"/>
              <a:t>3/3/16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C3E66F-9E01-6D49-B8B2-F621D3D6A192}" type="slidenum">
              <a:rPr lang="en-US" smtClean="0"/>
              <a:t>‹#›</a:t>
            </a:fld>
            <a:endParaRPr lang="en-US"/>
          </a:p>
        </p:txBody>
      </p:sp>
    </p:spTree>
    <p:extLst>
      <p:ext uri="{BB962C8B-B14F-4D97-AF65-F5344CB8AC3E}">
        <p14:creationId xmlns:p14="http://schemas.microsoft.com/office/powerpoint/2010/main" val="1602601637"/>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xmlns:p14="http://schemas.microsoft.com/office/powerpoint/2010/mai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36188C-9869-2D4D-B526-CF26B549995E}" type="datetimeFigureOut">
              <a:rPr lang="en-US" smtClean="0"/>
              <a:t>3/3/16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C3E66F-9E01-6D49-B8B2-F621D3D6A192}" type="slidenum">
              <a:rPr lang="en-US" smtClean="0"/>
              <a:t>‹#›</a:t>
            </a:fld>
            <a:endParaRPr lang="en-US"/>
          </a:p>
        </p:txBody>
      </p:sp>
    </p:spTree>
    <p:extLst>
      <p:ext uri="{BB962C8B-B14F-4D97-AF65-F5344CB8AC3E}">
        <p14:creationId xmlns:p14="http://schemas.microsoft.com/office/powerpoint/2010/main" val="455849879"/>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xmlns:p14="http://schemas.microsoft.com/office/powerpoint/2010/mai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36188C-9869-2D4D-B526-CF26B549995E}" type="datetimeFigureOut">
              <a:rPr lang="en-US" smtClean="0"/>
              <a:t>3/3/16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C3E66F-9E01-6D49-B8B2-F621D3D6A192}" type="slidenum">
              <a:rPr lang="en-US" smtClean="0"/>
              <a:t>‹#›</a:t>
            </a:fld>
            <a:endParaRPr lang="en-US"/>
          </a:p>
        </p:txBody>
      </p:sp>
    </p:spTree>
    <p:extLst>
      <p:ext uri="{BB962C8B-B14F-4D97-AF65-F5344CB8AC3E}">
        <p14:creationId xmlns:p14="http://schemas.microsoft.com/office/powerpoint/2010/main" val="405714869"/>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xmlns:p14="http://schemas.microsoft.com/office/powerpoint/2010/mai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36188C-9869-2D4D-B526-CF26B549995E}" type="datetimeFigureOut">
              <a:rPr lang="en-US" smtClean="0"/>
              <a:t>3/3/16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C3E66F-9E01-6D49-B8B2-F621D3D6A192}" type="slidenum">
              <a:rPr lang="en-US" smtClean="0"/>
              <a:t>‹#›</a:t>
            </a:fld>
            <a:endParaRPr lang="en-US"/>
          </a:p>
        </p:txBody>
      </p:sp>
    </p:spTree>
    <p:extLst>
      <p:ext uri="{BB962C8B-B14F-4D97-AF65-F5344CB8AC3E}">
        <p14:creationId xmlns:p14="http://schemas.microsoft.com/office/powerpoint/2010/main" val="4030077613"/>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xmlns:p14="http://schemas.microsoft.com/office/powerpoint/2010/mai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36188C-9869-2D4D-B526-CF26B549995E}" type="datetimeFigureOut">
              <a:rPr lang="en-US" smtClean="0"/>
              <a:t>3/3/16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C3E66F-9E01-6D49-B8B2-F621D3D6A192}" type="slidenum">
              <a:rPr lang="en-US" smtClean="0"/>
              <a:t>‹#›</a:t>
            </a:fld>
            <a:endParaRPr lang="en-US"/>
          </a:p>
        </p:txBody>
      </p:sp>
    </p:spTree>
    <p:extLst>
      <p:ext uri="{BB962C8B-B14F-4D97-AF65-F5344CB8AC3E}">
        <p14:creationId xmlns:p14="http://schemas.microsoft.com/office/powerpoint/2010/main" val="2906993901"/>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xmlns:p14="http://schemas.microsoft.com/office/powerpoint/2010/mai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36188C-9869-2D4D-B526-CF26B549995E}" type="datetimeFigureOut">
              <a:rPr lang="en-US" smtClean="0"/>
              <a:t>3/3/16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C3E66F-9E01-6D49-B8B2-F621D3D6A192}" type="slidenum">
              <a:rPr lang="en-US" smtClean="0"/>
              <a:t>‹#›</a:t>
            </a:fld>
            <a:endParaRPr lang="en-US"/>
          </a:p>
        </p:txBody>
      </p:sp>
    </p:spTree>
    <p:extLst>
      <p:ext uri="{BB962C8B-B14F-4D97-AF65-F5344CB8AC3E}">
        <p14:creationId xmlns:p14="http://schemas.microsoft.com/office/powerpoint/2010/main" val="2776071918"/>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xmlns:p14="http://schemas.microsoft.com/office/powerpoint/2010/main">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E36188C-9869-2D4D-B526-CF26B549995E}" type="datetimeFigureOut">
              <a:rPr lang="en-US" smtClean="0"/>
              <a:t>3/3/16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1C3E66F-9E01-6D49-B8B2-F621D3D6A192}" type="slidenum">
              <a:rPr lang="en-US" smtClean="0"/>
              <a:t>‹#›</a:t>
            </a:fld>
            <a:endParaRPr lang="en-US"/>
          </a:p>
        </p:txBody>
      </p:sp>
    </p:spTree>
    <p:extLst>
      <p:ext uri="{BB962C8B-B14F-4D97-AF65-F5344CB8AC3E}">
        <p14:creationId xmlns:p14="http://schemas.microsoft.com/office/powerpoint/2010/main" val="18311600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flythrough/>
      </p:transition>
    </mc:Choice>
    <mc:Fallback xmlns="">
      <p:transition xmlns:p14="http://schemas.microsoft.com/office/powerpoint/2010/main">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png"/><Relationship Id="rId5" Type="http://schemas.openxmlformats.org/officeDocument/2006/relationships/image" Target="../media/image31.jpg"/><Relationship Id="rId6" Type="http://schemas.openxmlformats.org/officeDocument/2006/relationships/image" Target="../media/image32.jpg"/><Relationship Id="rId7" Type="http://schemas.openxmlformats.org/officeDocument/2006/relationships/image" Target="../media/image33.jpg"/><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hinkstockPhotos-47361168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88" y="-991586"/>
            <a:ext cx="9229458" cy="6152972"/>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 y="0"/>
            <a:ext cx="9132725" cy="5143499"/>
          </a:xfrm>
          <a:prstGeom prst="rect">
            <a:avLst/>
          </a:prstGeom>
        </p:spPr>
      </p:pic>
    </p:spTree>
    <p:extLst>
      <p:ext uri="{BB962C8B-B14F-4D97-AF65-F5344CB8AC3E}">
        <p14:creationId xmlns:p14="http://schemas.microsoft.com/office/powerpoint/2010/main" val="33027117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450" decel="100000" fill="hold"/>
                                        <p:tgtEl>
                                          <p:spTgt spid="14"/>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2468" y="1124864"/>
            <a:ext cx="5883438" cy="3394472"/>
          </a:xfrm>
        </p:spPr>
        <p:txBody>
          <a:bodyPr>
            <a:noAutofit/>
          </a:bodyPr>
          <a:lstStyle/>
          <a:p>
            <a:pPr marL="0">
              <a:buFont typeface="Wingdings" charset="2"/>
              <a:buChar char="ü"/>
            </a:pPr>
            <a:r>
              <a:rPr lang="en-US" sz="2400" dirty="0" smtClean="0">
                <a:latin typeface="Roboto slab"/>
                <a:cs typeface="Roboto slab"/>
              </a:rPr>
              <a:t>Refer </a:t>
            </a:r>
            <a:r>
              <a:rPr lang="en-US" sz="2400" b="1" dirty="0" smtClean="0">
                <a:latin typeface="Roboto slab"/>
                <a:cs typeface="Roboto slab"/>
              </a:rPr>
              <a:t>3</a:t>
            </a:r>
            <a:r>
              <a:rPr lang="en-US" sz="2400" dirty="0" smtClean="0">
                <a:latin typeface="Roboto slab"/>
                <a:cs typeface="Roboto slab"/>
              </a:rPr>
              <a:t> and </a:t>
            </a:r>
            <a:r>
              <a:rPr lang="en-US" sz="2400" b="1" dirty="0" smtClean="0">
                <a:latin typeface="Roboto slab"/>
                <a:cs typeface="Roboto slab"/>
              </a:rPr>
              <a:t>Yours is Free</a:t>
            </a:r>
          </a:p>
          <a:p>
            <a:pPr marL="0">
              <a:lnSpc>
                <a:spcPct val="140000"/>
              </a:lnSpc>
              <a:buFont typeface="Wingdings" charset="2"/>
              <a:buChar char="ü"/>
            </a:pPr>
            <a:r>
              <a:rPr lang="en-US" sz="2400" dirty="0" smtClean="0">
                <a:latin typeface="Roboto slab"/>
                <a:cs typeface="Roboto slab"/>
              </a:rPr>
              <a:t>Refer </a:t>
            </a:r>
            <a:r>
              <a:rPr lang="en-US" sz="2400" b="1" dirty="0" smtClean="0">
                <a:latin typeface="Roboto slab"/>
                <a:cs typeface="Roboto slab"/>
              </a:rPr>
              <a:t>7</a:t>
            </a:r>
            <a:r>
              <a:rPr lang="en-US" sz="2400" dirty="0" smtClean="0">
                <a:latin typeface="Roboto slab"/>
                <a:cs typeface="Roboto slab"/>
              </a:rPr>
              <a:t> earn </a:t>
            </a:r>
            <a:r>
              <a:rPr lang="en-US" sz="2400" b="1" dirty="0" smtClean="0">
                <a:latin typeface="Roboto slab"/>
                <a:cs typeface="Roboto slab"/>
              </a:rPr>
              <a:t>$1,000 </a:t>
            </a:r>
            <a:r>
              <a:rPr lang="en-US" sz="2400" dirty="0" smtClean="0">
                <a:latin typeface="Roboto slab"/>
                <a:cs typeface="Roboto slab"/>
              </a:rPr>
              <a:t>bonus</a:t>
            </a:r>
          </a:p>
          <a:p>
            <a:pPr marL="0">
              <a:lnSpc>
                <a:spcPct val="140000"/>
              </a:lnSpc>
              <a:buFont typeface="Wingdings" charset="2"/>
              <a:buChar char="ü"/>
            </a:pPr>
            <a:r>
              <a:rPr lang="en-US" sz="2400" dirty="0" smtClean="0">
                <a:latin typeface="Roboto slab"/>
                <a:cs typeface="Roboto slab"/>
              </a:rPr>
              <a:t>Refer </a:t>
            </a:r>
            <a:r>
              <a:rPr lang="en-US" sz="2400" b="1" dirty="0" smtClean="0">
                <a:latin typeface="Roboto slab"/>
                <a:cs typeface="Roboto slab"/>
              </a:rPr>
              <a:t>100</a:t>
            </a:r>
            <a:r>
              <a:rPr lang="en-US" sz="2400" dirty="0" smtClean="0">
                <a:latin typeface="Roboto slab"/>
                <a:cs typeface="Roboto slab"/>
              </a:rPr>
              <a:t> </a:t>
            </a:r>
            <a:r>
              <a:rPr lang="en-US" sz="1800" dirty="0" smtClean="0">
                <a:latin typeface="Roboto slab"/>
                <a:cs typeface="Roboto slab"/>
              </a:rPr>
              <a:t>(team, not personally)</a:t>
            </a:r>
          </a:p>
          <a:p>
            <a:pPr marL="0" indent="0">
              <a:lnSpc>
                <a:spcPct val="140000"/>
              </a:lnSpc>
              <a:buNone/>
            </a:pPr>
            <a:r>
              <a:rPr lang="en-US" sz="2400" b="1" dirty="0" smtClean="0">
                <a:latin typeface="Roboto slab"/>
                <a:cs typeface="Roboto slab"/>
              </a:rPr>
              <a:t>14</a:t>
            </a:r>
            <a:r>
              <a:rPr lang="en-US" sz="2400" dirty="0" smtClean="0">
                <a:latin typeface="Roboto slab"/>
                <a:cs typeface="Roboto slab"/>
              </a:rPr>
              <a:t> $1,000 Bonuses				  </a:t>
            </a:r>
            <a:r>
              <a:rPr lang="en-US" sz="2400" b="1" dirty="0" smtClean="0">
                <a:latin typeface="Roboto slab"/>
                <a:cs typeface="Roboto slab"/>
              </a:rPr>
              <a:t>$14,000</a:t>
            </a:r>
          </a:p>
          <a:p>
            <a:pPr marL="0" lvl="1" indent="0">
              <a:lnSpc>
                <a:spcPct val="120000"/>
              </a:lnSpc>
              <a:buNone/>
            </a:pPr>
            <a:r>
              <a:rPr lang="en-US" sz="2400" b="1" dirty="0" smtClean="0">
                <a:latin typeface="Roboto slab"/>
                <a:cs typeface="Roboto slab"/>
              </a:rPr>
              <a:t>100</a:t>
            </a:r>
            <a:r>
              <a:rPr lang="en-US" sz="2400" dirty="0" smtClean="0">
                <a:latin typeface="Roboto slab"/>
                <a:cs typeface="Roboto slab"/>
              </a:rPr>
              <a:t> Active Member Bonus	  </a:t>
            </a:r>
            <a:r>
              <a:rPr lang="en-US" sz="2400" b="1" dirty="0" smtClean="0">
                <a:latin typeface="Roboto slab"/>
                <a:cs typeface="Roboto slab"/>
              </a:rPr>
              <a:t>$10,000</a:t>
            </a:r>
          </a:p>
          <a:p>
            <a:pPr marL="0" lvl="1" indent="0">
              <a:lnSpc>
                <a:spcPct val="120000"/>
              </a:lnSpc>
              <a:buNone/>
            </a:pPr>
            <a:r>
              <a:rPr lang="en-US" sz="2400" dirty="0" smtClean="0">
                <a:latin typeface="Roboto slab"/>
                <a:cs typeface="Roboto slab"/>
              </a:rPr>
              <a:t>Overrides of at least…			</a:t>
            </a:r>
            <a:r>
              <a:rPr lang="en-US" sz="2400" dirty="0">
                <a:latin typeface="Roboto slab"/>
                <a:cs typeface="Roboto slab"/>
              </a:rPr>
              <a:t> </a:t>
            </a:r>
            <a:r>
              <a:rPr lang="en-US" sz="2400" dirty="0" smtClean="0">
                <a:latin typeface="Roboto slab"/>
                <a:cs typeface="Roboto slab"/>
              </a:rPr>
              <a:t> </a:t>
            </a:r>
            <a:r>
              <a:rPr lang="en-US" sz="2400" b="1" dirty="0" smtClean="0">
                <a:latin typeface="Roboto slab"/>
                <a:cs typeface="Roboto slab"/>
              </a:rPr>
              <a:t>$  2,000</a:t>
            </a:r>
          </a:p>
          <a:p>
            <a:pPr marL="0" lvl="1" indent="0">
              <a:lnSpc>
                <a:spcPct val="120000"/>
              </a:lnSpc>
              <a:buNone/>
            </a:pPr>
            <a:r>
              <a:rPr lang="en-US" sz="2400" b="1" dirty="0" smtClean="0">
                <a:latin typeface="Roboto slab"/>
                <a:cs typeface="Roboto slab"/>
              </a:rPr>
              <a:t>Total Earnings</a:t>
            </a:r>
            <a:r>
              <a:rPr lang="en-US" sz="2400" dirty="0" smtClean="0">
                <a:latin typeface="Roboto slab"/>
                <a:cs typeface="Roboto slab"/>
              </a:rPr>
              <a:t>					</a:t>
            </a:r>
            <a:r>
              <a:rPr lang="en-US" sz="2400" dirty="0">
                <a:latin typeface="Roboto slab"/>
                <a:cs typeface="Roboto slab"/>
              </a:rPr>
              <a:t> </a:t>
            </a:r>
            <a:r>
              <a:rPr lang="en-US" sz="2400" dirty="0" smtClean="0">
                <a:latin typeface="Roboto slab"/>
                <a:cs typeface="Roboto slab"/>
              </a:rPr>
              <a:t> </a:t>
            </a:r>
            <a:r>
              <a:rPr lang="en-US" sz="2400" b="1" dirty="0" smtClean="0">
                <a:latin typeface="Roboto slab"/>
                <a:cs typeface="Roboto slab"/>
              </a:rPr>
              <a:t>$26,000</a:t>
            </a:r>
          </a:p>
          <a:p>
            <a:pPr marL="0" lvl="1"/>
            <a:endParaRPr lang="en-US" sz="2000" dirty="0">
              <a:latin typeface="Roboto slab"/>
              <a:cs typeface="Roboto slab"/>
            </a:endParaRPr>
          </a:p>
        </p:txBody>
      </p:sp>
      <p:sp>
        <p:nvSpPr>
          <p:cNvPr id="4" name="Title 1"/>
          <p:cNvSpPr txBox="1">
            <a:spLocks/>
          </p:cNvSpPr>
          <p:nvPr/>
        </p:nvSpPr>
        <p:spPr>
          <a:xfrm>
            <a:off x="822960" y="274323"/>
            <a:ext cx="7520940" cy="41148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latin typeface="Montserrat"/>
                <a:cs typeface="Montserrat"/>
              </a:rPr>
              <a:t>#3 Build a Team</a:t>
            </a:r>
            <a:endParaRPr lang="en-US" sz="4000" b="1" dirty="0">
              <a:latin typeface="Montserrat"/>
              <a:cs typeface="Montserrat"/>
            </a:endParaRPr>
          </a:p>
        </p:txBody>
      </p:sp>
      <p:pic>
        <p:nvPicPr>
          <p:cNvPr id="6" name="Picture 5" descr="Team_Buil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6205" y="1014424"/>
            <a:ext cx="1693170" cy="1693170"/>
          </a:xfrm>
          <a:prstGeom prst="rect">
            <a:avLst/>
          </a:prstGeom>
        </p:spPr>
      </p:pic>
    </p:spTree>
    <p:extLst>
      <p:ext uri="{BB962C8B-B14F-4D97-AF65-F5344CB8AC3E}">
        <p14:creationId xmlns:p14="http://schemas.microsoft.com/office/powerpoint/2010/main" val="1108730492"/>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ThinkstockPhotos-45086384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663" y="484038"/>
            <a:ext cx="6431173" cy="4659462"/>
          </a:xfrm>
          <a:prstGeom prst="rect">
            <a:avLst/>
          </a:prstGeom>
        </p:spPr>
      </p:pic>
      <p:sp>
        <p:nvSpPr>
          <p:cNvPr id="4" name="Title 1"/>
          <p:cNvSpPr txBox="1">
            <a:spLocks/>
          </p:cNvSpPr>
          <p:nvPr/>
        </p:nvSpPr>
        <p:spPr>
          <a:xfrm>
            <a:off x="822960" y="274323"/>
            <a:ext cx="7520940" cy="41148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latin typeface="Montserrat"/>
                <a:cs typeface="Montserrat"/>
              </a:rPr>
              <a:t>#4 Build an EMPIRE</a:t>
            </a:r>
            <a:endParaRPr lang="en-US" sz="4000" b="1" dirty="0">
              <a:latin typeface="Montserrat"/>
              <a:cs typeface="Montserrat"/>
            </a:endParaRPr>
          </a:p>
        </p:txBody>
      </p:sp>
      <p:pic>
        <p:nvPicPr>
          <p:cNvPr id="10" name="Picture 9" descr="2014_bentley_flying-spur_actf34_fd_517136_6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11045" y="1790847"/>
            <a:ext cx="4338312" cy="2602988"/>
          </a:xfrm>
          <a:prstGeom prst="rect">
            <a:avLst/>
          </a:prstGeom>
        </p:spPr>
      </p:pic>
      <p:pic>
        <p:nvPicPr>
          <p:cNvPr id="12" name="Picture 11" descr="WBC Ring (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7637" y="1027521"/>
            <a:ext cx="2765096" cy="3578360"/>
          </a:xfrm>
          <a:prstGeom prst="rect">
            <a:avLst/>
          </a:prstGeom>
        </p:spPr>
      </p:pic>
      <p:sp>
        <p:nvSpPr>
          <p:cNvPr id="3" name="Content Placeholder 2"/>
          <p:cNvSpPr>
            <a:spLocks noGrp="1"/>
          </p:cNvSpPr>
          <p:nvPr>
            <p:ph idx="1"/>
          </p:nvPr>
        </p:nvSpPr>
        <p:spPr>
          <a:xfrm>
            <a:off x="632056" y="810662"/>
            <a:ext cx="5866679" cy="4332838"/>
          </a:xfrm>
        </p:spPr>
        <p:txBody>
          <a:bodyPr>
            <a:noAutofit/>
          </a:bodyPr>
          <a:lstStyle/>
          <a:p>
            <a:pPr marL="0">
              <a:buFont typeface="Wingdings" charset="2"/>
              <a:buChar char="ü"/>
            </a:pPr>
            <a:r>
              <a:rPr lang="en-US" sz="2400" b="1" dirty="0" smtClean="0">
                <a:latin typeface="Roboto slab"/>
                <a:cs typeface="Roboto slab"/>
              </a:rPr>
              <a:t>Full time, management level income</a:t>
            </a:r>
          </a:p>
          <a:p>
            <a:pPr marL="0">
              <a:lnSpc>
                <a:spcPct val="140000"/>
              </a:lnSpc>
              <a:buFont typeface="Wingdings" charset="2"/>
              <a:buChar char="ü"/>
            </a:pPr>
            <a:r>
              <a:rPr lang="en-US" sz="2400" b="1" dirty="0" smtClean="0">
                <a:latin typeface="Roboto slab"/>
                <a:cs typeface="Roboto slab"/>
              </a:rPr>
              <a:t>Director Program</a:t>
            </a:r>
          </a:p>
          <a:p>
            <a:pPr marL="400050" lvl="2">
              <a:spcBef>
                <a:spcPts val="480"/>
              </a:spcBef>
            </a:pPr>
            <a:r>
              <a:rPr lang="en-US" sz="1800" dirty="0" smtClean="0">
                <a:latin typeface="Roboto slab"/>
                <a:cs typeface="Roboto slab"/>
              </a:rPr>
              <a:t>Company car </a:t>
            </a:r>
          </a:p>
          <a:p>
            <a:pPr marL="457200" lvl="3">
              <a:spcBef>
                <a:spcPts val="480"/>
              </a:spcBef>
            </a:pPr>
            <a:r>
              <a:rPr lang="en-US" sz="1800" dirty="0" smtClean="0">
                <a:latin typeface="Roboto slab"/>
                <a:cs typeface="Roboto slab"/>
              </a:rPr>
              <a:t>Charger</a:t>
            </a:r>
          </a:p>
          <a:p>
            <a:pPr marL="457200" lvl="3">
              <a:spcBef>
                <a:spcPts val="480"/>
              </a:spcBef>
            </a:pPr>
            <a:r>
              <a:rPr lang="en-US" sz="1800" dirty="0" smtClean="0">
                <a:latin typeface="Roboto slab"/>
                <a:cs typeface="Roboto slab"/>
              </a:rPr>
              <a:t>Jaguar, BMW, or Mercedes</a:t>
            </a:r>
          </a:p>
          <a:p>
            <a:pPr marL="457200" lvl="3">
              <a:spcBef>
                <a:spcPts val="480"/>
              </a:spcBef>
            </a:pPr>
            <a:r>
              <a:rPr lang="en-US" sz="1800" dirty="0" smtClean="0">
                <a:latin typeface="Roboto slab"/>
                <a:cs typeface="Roboto slab"/>
              </a:rPr>
              <a:t>Bentley GTC or Flying Spur</a:t>
            </a:r>
          </a:p>
          <a:p>
            <a:pPr marL="0" lvl="1">
              <a:lnSpc>
                <a:spcPct val="140000"/>
              </a:lnSpc>
              <a:buFont typeface="Wingdings" charset="2"/>
              <a:buChar char="ü"/>
            </a:pPr>
            <a:r>
              <a:rPr lang="en-US" sz="2400" b="1" dirty="0" smtClean="0">
                <a:latin typeface="Roboto slab"/>
                <a:cs typeface="Roboto slab"/>
              </a:rPr>
              <a:t>Extra $2,000 to $12,000 </a:t>
            </a:r>
            <a:endParaRPr lang="en-US" sz="2400" b="1" dirty="0">
              <a:latin typeface="Roboto slab"/>
              <a:cs typeface="Roboto slab"/>
            </a:endParaRPr>
          </a:p>
          <a:p>
            <a:pPr marL="0" lvl="1" indent="0">
              <a:lnSpc>
                <a:spcPct val="80000"/>
              </a:lnSpc>
              <a:buNone/>
            </a:pPr>
            <a:r>
              <a:rPr lang="en-US" sz="2400" b="1" dirty="0" smtClean="0">
                <a:latin typeface="Roboto slab"/>
                <a:cs typeface="Roboto slab"/>
              </a:rPr>
              <a:t>    monthly bonus</a:t>
            </a:r>
          </a:p>
          <a:p>
            <a:pPr marL="0" lvl="1">
              <a:lnSpc>
                <a:spcPct val="140000"/>
              </a:lnSpc>
              <a:buFont typeface="Wingdings" charset="2"/>
              <a:buChar char="ü"/>
            </a:pPr>
            <a:r>
              <a:rPr lang="en-US" sz="2400" b="1" dirty="0" smtClean="0">
                <a:latin typeface="Roboto slab"/>
                <a:cs typeface="Roboto slab"/>
              </a:rPr>
              <a:t>$1,000,000 bonus at </a:t>
            </a:r>
          </a:p>
          <a:p>
            <a:pPr marL="0" lvl="1" indent="0">
              <a:lnSpc>
                <a:spcPct val="80000"/>
              </a:lnSpc>
              <a:buNone/>
            </a:pPr>
            <a:r>
              <a:rPr lang="en-US" sz="2400" b="1" dirty="0">
                <a:latin typeface="Roboto slab"/>
                <a:cs typeface="Roboto slab"/>
              </a:rPr>
              <a:t> </a:t>
            </a:r>
            <a:r>
              <a:rPr lang="en-US" sz="2400" b="1" dirty="0" smtClean="0">
                <a:latin typeface="Roboto slab"/>
                <a:cs typeface="Roboto slab"/>
              </a:rPr>
              <a:t>   Presidential Director</a:t>
            </a:r>
          </a:p>
          <a:p>
            <a:pPr marL="0" lvl="1"/>
            <a:endParaRPr lang="en-US" sz="2000" dirty="0" smtClean="0">
              <a:latin typeface="Roboto slab"/>
              <a:cs typeface="Roboto slab"/>
            </a:endParaRPr>
          </a:p>
          <a:p>
            <a:pPr marL="0"/>
            <a:endParaRPr lang="en-US" sz="2000" dirty="0">
              <a:latin typeface="Roboto slab"/>
              <a:cs typeface="Roboto slab"/>
            </a:endParaRPr>
          </a:p>
        </p:txBody>
      </p:sp>
    </p:spTree>
    <p:extLst>
      <p:ext uri="{BB962C8B-B14F-4D97-AF65-F5344CB8AC3E}">
        <p14:creationId xmlns:p14="http://schemas.microsoft.com/office/powerpoint/2010/main" val="1436185340"/>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2" end="2"/>
                                            </p:txEl>
                                          </p:spTgt>
                                        </p:tgtEl>
                                        <p:attrNameLst>
                                          <p:attrName>ppt_h</p:attrName>
                                        </p:attrNameLst>
                                      </p:cBhvr>
                                      <p:tavLst>
                                        <p:tav tm="0">
                                          <p:val>
                                            <p:fltVal val="0"/>
                                          </p:val>
                                        </p:tav>
                                        <p:tav tm="100000">
                                          <p:val>
                                            <p:strVal val="#ppt_h"/>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0"/>
                                        </p:tgtEl>
                                        <p:attrNameLst>
                                          <p:attrName>style.visibility</p:attrName>
                                        </p:attrNameLst>
                                      </p:cBhvr>
                                      <p:to>
                                        <p:strVal val="hidden"/>
                                      </p:to>
                                    </p:set>
                                  </p:subTnLst>
                                </p:cTn>
                              </p:par>
                              <p:par>
                                <p:cTn id="29" presetID="23" presetClass="entr" presetSubtype="16" fill="hold" grpId="0"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3" end="3"/>
                                            </p:txEl>
                                          </p:spTgt>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p:cTn id="39"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0"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 calcmode="lin" valueType="num">
                                      <p:cBhvr>
                                        <p:cTn id="45"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6" dur="500" fill="hold"/>
                                        <p:tgtEl>
                                          <p:spTgt spid="3">
                                            <p:txEl>
                                              <p:pRg st="6" end="6"/>
                                            </p:txEl>
                                          </p:spTgt>
                                        </p:tgtEl>
                                        <p:attrNameLst>
                                          <p:attrName>ppt_h</p:attrName>
                                        </p:attrNameLst>
                                      </p:cBhvr>
                                      <p:tavLst>
                                        <p:tav tm="0">
                                          <p:val>
                                            <p:fltVal val="0"/>
                                          </p:val>
                                        </p:tav>
                                        <p:tav tm="100000">
                                          <p:val>
                                            <p:strVal val="#ppt_h"/>
                                          </p:val>
                                        </p:tav>
                                      </p:tavLst>
                                    </p:anim>
                                  </p:childTnLst>
                                </p:cTn>
                              </p:par>
                              <p:par>
                                <p:cTn id="47" presetID="23" presetClass="entr" presetSubtype="16" fill="hold" grpId="0" nodeType="with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p:cTn id="49"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7" end="7"/>
                                            </p:txEl>
                                          </p:spTgt>
                                        </p:tgtEl>
                                        <p:attrNameLst>
                                          <p:attrName>ppt_h</p:attrName>
                                        </p:attrNameLst>
                                      </p:cBhvr>
                                      <p:tavLst>
                                        <p:tav tm="0">
                                          <p:val>
                                            <p:fltVal val="0"/>
                                          </p:val>
                                        </p:tav>
                                        <p:tav tm="100000">
                                          <p:val>
                                            <p:strVal val="#ppt_h"/>
                                          </p:val>
                                        </p:tav>
                                      </p:tavLst>
                                    </p:anim>
                                  </p:childTnLst>
                                </p:cTn>
                              </p:par>
                              <p:par>
                                <p:cTn id="51" presetID="2" presetClass="entr" presetSubtype="4"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3" presetClass="entr" presetSubtype="16" fill="hold" grpId="0" nodeType="click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anim calcmode="lin" valueType="num">
                                      <p:cBhvr>
                                        <p:cTn id="59"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0" dur="500" fill="hold"/>
                                        <p:tgtEl>
                                          <p:spTgt spid="3">
                                            <p:txEl>
                                              <p:pRg st="8" end="8"/>
                                            </p:txEl>
                                          </p:spTgt>
                                        </p:tgtEl>
                                        <p:attrNameLst>
                                          <p:attrName>ppt_h</p:attrName>
                                        </p:attrNameLst>
                                      </p:cBhvr>
                                      <p:tavLst>
                                        <p:tav tm="0">
                                          <p:val>
                                            <p:fltVal val="0"/>
                                          </p:val>
                                        </p:tav>
                                        <p:tav tm="100000">
                                          <p:val>
                                            <p:strVal val="#ppt_h"/>
                                          </p:val>
                                        </p:tav>
                                      </p:tavLst>
                                    </p:anim>
                                  </p:childTnLst>
                                </p:cTn>
                              </p:par>
                              <p:par>
                                <p:cTn id="61" presetID="23" presetClass="entr" presetSubtype="16" fill="hold" grpId="0" nodeType="with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 calcmode="lin" valueType="num">
                                      <p:cBhvr>
                                        <p:cTn id="63"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64" dur="500" fill="hold"/>
                                        <p:tgtEl>
                                          <p:spTgt spid="3">
                                            <p:txEl>
                                              <p:pRg st="9" end="9"/>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985518"/>
            <a:ext cx="8416925" cy="3967481"/>
          </a:xfrm>
        </p:spPr>
        <p:txBody>
          <a:bodyPr>
            <a:noAutofit/>
          </a:bodyPr>
          <a:lstStyle/>
          <a:p>
            <a:pPr marL="0" lvl="1">
              <a:lnSpc>
                <a:spcPct val="50000"/>
              </a:lnSpc>
              <a:spcAft>
                <a:spcPts val="1800"/>
              </a:spcAft>
              <a:buFont typeface="Wingdings" charset="2"/>
              <a:buChar char="ü"/>
            </a:pPr>
            <a:r>
              <a:rPr lang="en-US" sz="2400" b="1" dirty="0">
                <a:latin typeface="Roboto slab"/>
                <a:cs typeface="Roboto slab"/>
              </a:rPr>
              <a:t>100% </a:t>
            </a:r>
            <a:r>
              <a:rPr lang="en-US" sz="2400" b="1" dirty="0" smtClean="0">
                <a:latin typeface="Roboto slab"/>
                <a:cs typeface="Roboto slab"/>
              </a:rPr>
              <a:t>MATCH</a:t>
            </a:r>
            <a:r>
              <a:rPr lang="en-US" sz="2400" dirty="0" smtClean="0">
                <a:latin typeface="Roboto slab"/>
                <a:cs typeface="Roboto slab"/>
              </a:rPr>
              <a:t> </a:t>
            </a:r>
            <a:r>
              <a:rPr lang="en-US" sz="2400" dirty="0">
                <a:latin typeface="Roboto slab"/>
                <a:cs typeface="Roboto slab"/>
              </a:rPr>
              <a:t>personally sponsored </a:t>
            </a:r>
            <a:r>
              <a:rPr lang="en-US" sz="2400" dirty="0" smtClean="0">
                <a:latin typeface="Roboto slab"/>
                <a:cs typeface="Roboto slab"/>
              </a:rPr>
              <a:t>Team Builder’s</a:t>
            </a:r>
          </a:p>
          <a:p>
            <a:pPr marL="0" lvl="1">
              <a:spcAft>
                <a:spcPts val="1800"/>
              </a:spcAft>
              <a:buFont typeface="Wingdings" charset="2"/>
              <a:buChar char="ü"/>
            </a:pPr>
            <a:r>
              <a:rPr lang="en-US" sz="2400" b="1" dirty="0" smtClean="0">
                <a:latin typeface="Roboto slab"/>
                <a:cs typeface="Roboto slab"/>
              </a:rPr>
              <a:t>UNLIMITED $1,000 Bonuses</a:t>
            </a:r>
            <a:r>
              <a:rPr lang="en-US" sz="2400" dirty="0" smtClean="0">
                <a:latin typeface="Roboto slab"/>
                <a:cs typeface="Roboto slab"/>
              </a:rPr>
              <a:t> paid thru INFINITY</a:t>
            </a:r>
          </a:p>
          <a:p>
            <a:pPr marL="0" lvl="1">
              <a:spcAft>
                <a:spcPts val="1800"/>
              </a:spcAft>
              <a:buFont typeface="Wingdings" charset="2"/>
              <a:buChar char="ü"/>
            </a:pPr>
            <a:r>
              <a:rPr lang="en-US" sz="2400" b="1" dirty="0" smtClean="0">
                <a:latin typeface="Roboto slab"/>
                <a:cs typeface="Roboto slab"/>
              </a:rPr>
              <a:t>UNLIMITED $10,000 Bonuses</a:t>
            </a:r>
            <a:r>
              <a:rPr lang="en-US" sz="2400" dirty="0" smtClean="0">
                <a:latin typeface="Roboto slab"/>
                <a:cs typeface="Roboto slab"/>
              </a:rPr>
              <a:t> paid thru INFINITY</a:t>
            </a:r>
          </a:p>
          <a:p>
            <a:pPr marL="0" lvl="1">
              <a:spcAft>
                <a:spcPts val="1800"/>
              </a:spcAft>
              <a:buFont typeface="Wingdings" charset="2"/>
              <a:buChar char="ü"/>
            </a:pPr>
            <a:r>
              <a:rPr lang="en-US" sz="2400" b="1" dirty="0" smtClean="0">
                <a:latin typeface="Roboto slab"/>
                <a:cs typeface="Roboto slab"/>
              </a:rPr>
              <a:t>OVERRIDE</a:t>
            </a:r>
            <a:r>
              <a:rPr lang="en-US" sz="2400" dirty="0" smtClean="0">
                <a:latin typeface="Roboto slab"/>
                <a:cs typeface="Roboto slab"/>
              </a:rPr>
              <a:t> </a:t>
            </a:r>
            <a:r>
              <a:rPr lang="en-US" sz="2400" b="1" dirty="0" smtClean="0">
                <a:latin typeface="Roboto slab"/>
                <a:cs typeface="Roboto slab"/>
              </a:rPr>
              <a:t>$1,000 </a:t>
            </a:r>
            <a:r>
              <a:rPr lang="en-US" sz="2400" dirty="0" smtClean="0">
                <a:latin typeface="Roboto slab"/>
                <a:cs typeface="Roboto slab"/>
              </a:rPr>
              <a:t>&amp; </a:t>
            </a:r>
            <a:r>
              <a:rPr lang="en-US" sz="2400" b="1" dirty="0" smtClean="0">
                <a:latin typeface="Roboto slab"/>
                <a:cs typeface="Roboto slab"/>
              </a:rPr>
              <a:t>$10,000 Bonuses</a:t>
            </a:r>
          </a:p>
          <a:p>
            <a:pPr marL="0" lvl="1">
              <a:spcAft>
                <a:spcPts val="1800"/>
              </a:spcAft>
              <a:buFont typeface="Wingdings" charset="2"/>
              <a:buChar char="ü"/>
            </a:pPr>
            <a:r>
              <a:rPr lang="en-US" sz="2400" b="1" dirty="0" smtClean="0">
                <a:latin typeface="Roboto slab"/>
                <a:cs typeface="Roboto slab"/>
              </a:rPr>
              <a:t>OVERRIDE</a:t>
            </a:r>
            <a:r>
              <a:rPr lang="en-US" sz="2400" dirty="0" smtClean="0">
                <a:latin typeface="Roboto slab"/>
                <a:cs typeface="Roboto slab"/>
              </a:rPr>
              <a:t> </a:t>
            </a:r>
            <a:r>
              <a:rPr lang="en-US" sz="2400" b="1" dirty="0" smtClean="0">
                <a:latin typeface="Roboto slab"/>
                <a:cs typeface="Roboto slab"/>
              </a:rPr>
              <a:t>6</a:t>
            </a:r>
            <a:r>
              <a:rPr lang="en-US" sz="2400" dirty="0" smtClean="0">
                <a:latin typeface="Roboto slab"/>
                <a:cs typeface="Roboto slab"/>
              </a:rPr>
              <a:t> INFINITY Generations</a:t>
            </a:r>
          </a:p>
          <a:p>
            <a:pPr marL="0" lvl="1">
              <a:spcAft>
                <a:spcPts val="1800"/>
              </a:spcAft>
              <a:buFont typeface="Wingdings" charset="2"/>
              <a:buChar char="ü"/>
            </a:pPr>
            <a:r>
              <a:rPr lang="en-US" sz="2400" dirty="0" smtClean="0">
                <a:latin typeface="Roboto slab"/>
                <a:cs typeface="Roboto slab"/>
              </a:rPr>
              <a:t>Up to </a:t>
            </a:r>
            <a:r>
              <a:rPr lang="en-US" sz="2400" b="1" dirty="0" smtClean="0">
                <a:latin typeface="Roboto slab"/>
                <a:cs typeface="Roboto slab"/>
              </a:rPr>
              <a:t>$6 RESIDUAL </a:t>
            </a:r>
            <a:r>
              <a:rPr lang="en-US" sz="2400" dirty="0" smtClean="0">
                <a:latin typeface="Roboto slab"/>
                <a:cs typeface="Roboto slab"/>
              </a:rPr>
              <a:t>on </a:t>
            </a:r>
            <a:r>
              <a:rPr lang="en-US" sz="2400" b="1" dirty="0" smtClean="0">
                <a:latin typeface="Roboto slab"/>
                <a:cs typeface="Roboto slab"/>
              </a:rPr>
              <a:t>6</a:t>
            </a:r>
            <a:r>
              <a:rPr lang="en-US" sz="2400" dirty="0" smtClean="0">
                <a:latin typeface="Roboto slab"/>
                <a:cs typeface="Roboto slab"/>
              </a:rPr>
              <a:t> INFINITY Generations</a:t>
            </a:r>
          </a:p>
          <a:p>
            <a:endParaRPr lang="en-US" sz="2400" dirty="0"/>
          </a:p>
        </p:txBody>
      </p:sp>
      <p:sp>
        <p:nvSpPr>
          <p:cNvPr id="4" name="Title 1"/>
          <p:cNvSpPr txBox="1">
            <a:spLocks/>
          </p:cNvSpPr>
          <p:nvPr/>
        </p:nvSpPr>
        <p:spPr>
          <a:xfrm>
            <a:off x="822960" y="274323"/>
            <a:ext cx="7520940" cy="41148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latin typeface="Montserrat"/>
                <a:cs typeface="Montserrat"/>
              </a:rPr>
              <a:t>Surge Business Associate</a:t>
            </a:r>
            <a:endParaRPr lang="en-US" sz="4000" b="1" dirty="0">
              <a:latin typeface="Montserrat"/>
              <a:cs typeface="Montserrat"/>
            </a:endParaRPr>
          </a:p>
        </p:txBody>
      </p:sp>
      <p:pic>
        <p:nvPicPr>
          <p:cNvPr id="6" name="Picture 5" descr="Surge_Business_Associa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00" y="2426426"/>
            <a:ext cx="1936750" cy="1936750"/>
          </a:xfrm>
          <a:prstGeom prst="rect">
            <a:avLst/>
          </a:prstGeom>
        </p:spPr>
      </p:pic>
    </p:spTree>
    <p:extLst>
      <p:ext uri="{BB962C8B-B14F-4D97-AF65-F5344CB8AC3E}">
        <p14:creationId xmlns:p14="http://schemas.microsoft.com/office/powerpoint/2010/main" val="709023577"/>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22960" y="274323"/>
            <a:ext cx="7520940" cy="41148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4000" b="1" dirty="0" smtClean="0">
                <a:latin typeface="Montserrat"/>
                <a:cs typeface="Montserrat"/>
              </a:rPr>
              <a:t>Travel Membership</a:t>
            </a:r>
            <a:endParaRPr lang="en-US" sz="4000" b="1" dirty="0">
              <a:latin typeface="Montserrat"/>
              <a:cs typeface="Montserrat"/>
            </a:endParaRPr>
          </a:p>
        </p:txBody>
      </p:sp>
      <p:pic>
        <p:nvPicPr>
          <p:cNvPr id="5" name="Picture 4" descr="Surge365_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0" y="-55694"/>
            <a:ext cx="2162836" cy="1247790"/>
          </a:xfrm>
          <a:prstGeom prst="rect">
            <a:avLst/>
          </a:prstGeom>
        </p:spPr>
      </p:pic>
      <p:sp>
        <p:nvSpPr>
          <p:cNvPr id="6" name="Content Placeholder 2"/>
          <p:cNvSpPr>
            <a:spLocks noGrp="1"/>
          </p:cNvSpPr>
          <p:nvPr>
            <p:ph idx="1"/>
          </p:nvPr>
        </p:nvSpPr>
        <p:spPr>
          <a:xfrm>
            <a:off x="189398" y="1000028"/>
            <a:ext cx="6383809" cy="4332838"/>
          </a:xfrm>
        </p:spPr>
        <p:txBody>
          <a:bodyPr>
            <a:noAutofit/>
          </a:bodyPr>
          <a:lstStyle/>
          <a:p>
            <a:pPr marL="0" indent="0">
              <a:buNone/>
            </a:pPr>
            <a:r>
              <a:rPr lang="en-US" sz="1800" b="1" dirty="0">
                <a:latin typeface="Roboto slab"/>
                <a:cs typeface="Roboto slab"/>
              </a:rPr>
              <a:t>We sell an affordable, exclusive Travel Club Membership </a:t>
            </a:r>
            <a:endParaRPr lang="en-US" sz="1800" b="1" dirty="0" smtClean="0">
              <a:latin typeface="Roboto slab"/>
              <a:cs typeface="Roboto slab"/>
            </a:endParaRPr>
          </a:p>
          <a:p>
            <a:pPr marL="0" lvl="2">
              <a:lnSpc>
                <a:spcPct val="140000"/>
              </a:lnSpc>
              <a:spcBef>
                <a:spcPts val="600"/>
              </a:spcBef>
            </a:pPr>
            <a:r>
              <a:rPr lang="en-US" sz="1600" dirty="0" smtClean="0">
                <a:latin typeface="Roboto slab"/>
                <a:cs typeface="Roboto slab"/>
              </a:rPr>
              <a:t>Access to hundreds of thousands of hotels around the globe</a:t>
            </a:r>
          </a:p>
          <a:p>
            <a:pPr marL="0" lvl="2">
              <a:lnSpc>
                <a:spcPct val="140000"/>
              </a:lnSpc>
              <a:spcBef>
                <a:spcPts val="600"/>
              </a:spcBef>
            </a:pPr>
            <a:r>
              <a:rPr lang="en-US" sz="1600" dirty="0" smtClean="0">
                <a:latin typeface="Roboto slab"/>
                <a:cs typeface="Roboto slab"/>
              </a:rPr>
              <a:t>Vacation </a:t>
            </a:r>
            <a:r>
              <a:rPr lang="en-US" sz="1600" dirty="0">
                <a:latin typeface="Roboto slab"/>
                <a:cs typeface="Roboto slab"/>
              </a:rPr>
              <a:t>resorts, condos and all-</a:t>
            </a:r>
            <a:r>
              <a:rPr lang="en-US" sz="1600" dirty="0" err="1" smtClean="0">
                <a:latin typeface="Roboto slab"/>
                <a:cs typeface="Roboto slab"/>
              </a:rPr>
              <a:t>inclusives</a:t>
            </a:r>
            <a:endParaRPr lang="en-US" sz="1600" dirty="0" smtClean="0">
              <a:latin typeface="Roboto slab"/>
              <a:cs typeface="Roboto slab"/>
            </a:endParaRPr>
          </a:p>
          <a:p>
            <a:pPr marL="0" lvl="2">
              <a:lnSpc>
                <a:spcPct val="140000"/>
              </a:lnSpc>
              <a:spcBef>
                <a:spcPts val="600"/>
              </a:spcBef>
            </a:pPr>
            <a:r>
              <a:rPr lang="en-US" sz="1600" dirty="0">
                <a:latin typeface="Roboto slab"/>
                <a:cs typeface="Roboto slab"/>
              </a:rPr>
              <a:t>Cruises, tour packages, guided tours </a:t>
            </a:r>
            <a:endParaRPr lang="en-US" sz="1600" dirty="0" smtClean="0">
              <a:latin typeface="Roboto slab"/>
              <a:cs typeface="Roboto slab"/>
            </a:endParaRPr>
          </a:p>
          <a:p>
            <a:pPr marL="0" lvl="2">
              <a:lnSpc>
                <a:spcPct val="140000"/>
              </a:lnSpc>
              <a:spcBef>
                <a:spcPts val="600"/>
              </a:spcBef>
            </a:pPr>
            <a:r>
              <a:rPr lang="en-US" sz="1600" dirty="0">
                <a:latin typeface="Roboto slab"/>
                <a:cs typeface="Roboto slab"/>
              </a:rPr>
              <a:t>Prices so low they can NOT be shared with the public </a:t>
            </a:r>
            <a:endParaRPr lang="en-US" sz="1600" dirty="0" smtClean="0">
              <a:latin typeface="Roboto slab"/>
              <a:cs typeface="Roboto slab"/>
            </a:endParaRPr>
          </a:p>
          <a:p>
            <a:pPr marL="0" lvl="2">
              <a:lnSpc>
                <a:spcPct val="140000"/>
              </a:lnSpc>
              <a:spcBef>
                <a:spcPts val="600"/>
              </a:spcBef>
            </a:pPr>
            <a:r>
              <a:rPr lang="en-US" sz="1600" dirty="0">
                <a:latin typeface="Roboto slab"/>
                <a:cs typeface="Roboto slab"/>
              </a:rPr>
              <a:t>Reward credit loyalty program </a:t>
            </a:r>
            <a:endParaRPr lang="en-US" sz="1600" dirty="0" smtClean="0">
              <a:latin typeface="Roboto slab"/>
              <a:cs typeface="Roboto slab"/>
            </a:endParaRPr>
          </a:p>
          <a:p>
            <a:pPr marL="0" lvl="2">
              <a:lnSpc>
                <a:spcPct val="140000"/>
              </a:lnSpc>
              <a:spcBef>
                <a:spcPts val="600"/>
              </a:spcBef>
            </a:pPr>
            <a:r>
              <a:rPr lang="en-US" sz="1600" dirty="0">
                <a:latin typeface="Roboto slab"/>
                <a:cs typeface="Roboto slab"/>
              </a:rPr>
              <a:t>110% price match guarantee</a:t>
            </a:r>
            <a:endParaRPr lang="en-US" sz="1600" dirty="0" smtClean="0">
              <a:latin typeface="Roboto slab"/>
              <a:cs typeface="Roboto slab"/>
            </a:endParaRPr>
          </a:p>
          <a:p>
            <a:pPr marL="0"/>
            <a:endParaRPr lang="en-US" sz="2000" dirty="0">
              <a:latin typeface="Roboto slab"/>
              <a:cs typeface="Roboto slab"/>
            </a:endParaRPr>
          </a:p>
        </p:txBody>
      </p:sp>
      <p:sp>
        <p:nvSpPr>
          <p:cNvPr id="7" name="TextBox 6"/>
          <p:cNvSpPr txBox="1"/>
          <p:nvPr/>
        </p:nvSpPr>
        <p:spPr>
          <a:xfrm>
            <a:off x="5934847" y="2299362"/>
            <a:ext cx="3186871" cy="2357569"/>
          </a:xfrm>
          <a:prstGeom prst="rect">
            <a:avLst/>
          </a:prstGeom>
          <a:noFill/>
        </p:spPr>
        <p:txBody>
          <a:bodyPr wrap="none" rtlCol="0">
            <a:spAutoFit/>
          </a:bodyPr>
          <a:lstStyle/>
          <a:p>
            <a:pPr algn="ctr"/>
            <a:r>
              <a:rPr lang="en-US" b="1" dirty="0" smtClean="0">
                <a:latin typeface="Montserrat"/>
                <a:cs typeface="Montserrat"/>
              </a:rPr>
              <a:t>Week in Paris 5 Star Hotel</a:t>
            </a:r>
          </a:p>
          <a:p>
            <a:pPr algn="ctr">
              <a:lnSpc>
                <a:spcPct val="130000"/>
              </a:lnSpc>
            </a:pPr>
            <a:r>
              <a:rPr lang="en-US" dirty="0" smtClean="0">
                <a:latin typeface="Roboto slab"/>
                <a:cs typeface="Roboto slab"/>
              </a:rPr>
              <a:t>Public Price: </a:t>
            </a:r>
            <a:r>
              <a:rPr lang="en-US" b="1" dirty="0" smtClean="0">
                <a:latin typeface="Roboto slab"/>
                <a:cs typeface="Roboto slab"/>
              </a:rPr>
              <a:t>$6,755</a:t>
            </a:r>
          </a:p>
          <a:p>
            <a:pPr algn="ctr">
              <a:lnSpc>
                <a:spcPct val="130000"/>
              </a:lnSpc>
            </a:pPr>
            <a:r>
              <a:rPr lang="en-US" dirty="0" smtClean="0">
                <a:latin typeface="Roboto slab"/>
                <a:cs typeface="Roboto slab"/>
              </a:rPr>
              <a:t>Savings: </a:t>
            </a:r>
            <a:r>
              <a:rPr lang="en-US" b="1" dirty="0" smtClean="0">
                <a:latin typeface="Roboto slab"/>
                <a:cs typeface="Roboto slab"/>
              </a:rPr>
              <a:t>$5,463</a:t>
            </a:r>
          </a:p>
          <a:p>
            <a:pPr algn="ctr">
              <a:lnSpc>
                <a:spcPct val="130000"/>
              </a:lnSpc>
            </a:pPr>
            <a:r>
              <a:rPr lang="en-US" sz="2800" b="1" dirty="0" smtClean="0">
                <a:latin typeface="Roboto slab"/>
                <a:cs typeface="Roboto slab"/>
              </a:rPr>
              <a:t>You Pay</a:t>
            </a:r>
          </a:p>
          <a:p>
            <a:pPr algn="ctr">
              <a:lnSpc>
                <a:spcPct val="80000"/>
              </a:lnSpc>
            </a:pPr>
            <a:r>
              <a:rPr lang="en-US" sz="2800" b="1" dirty="0" smtClean="0">
                <a:latin typeface="Roboto slab"/>
                <a:cs typeface="Roboto slab"/>
              </a:rPr>
              <a:t>$1,292</a:t>
            </a:r>
          </a:p>
          <a:p>
            <a:pPr algn="ctr"/>
            <a:endParaRPr lang="en-US" b="1" dirty="0">
              <a:latin typeface="Roboto slab"/>
              <a:cs typeface="Roboto slab"/>
            </a:endParaRPr>
          </a:p>
        </p:txBody>
      </p:sp>
      <p:pic>
        <p:nvPicPr>
          <p:cNvPr id="8" name="Picture 7" descr="Surge-NEW-EXTRA-SLID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1194" y="1000028"/>
            <a:ext cx="1770693" cy="1285572"/>
          </a:xfrm>
          <a:prstGeom prst="rect">
            <a:avLst/>
          </a:prstGeom>
        </p:spPr>
      </p:pic>
    </p:spTree>
    <p:extLst>
      <p:ext uri="{BB962C8B-B14F-4D97-AF65-F5344CB8AC3E}">
        <p14:creationId xmlns:p14="http://schemas.microsoft.com/office/powerpoint/2010/main" val="1785062592"/>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p:cTn id="13"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p:cTn id="19"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p:cTn id="25"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6">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p:cTn id="31"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6">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p:cTn id="37"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6">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p:cTn id="43"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6">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900" decel="100000" fill="hold"/>
                                        <p:tgtEl>
                                          <p:spTgt spid="8"/>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7">
                                            <p:txEl>
                                              <p:pRg st="0" end="0"/>
                                            </p:txEl>
                                          </p:spTgt>
                                        </p:tgtEl>
                                        <p:attrNameLst>
                                          <p:attrName>style.visibility</p:attrName>
                                        </p:attrNameLst>
                                      </p:cBhvr>
                                      <p:to>
                                        <p:strVal val="visible"/>
                                      </p:to>
                                    </p:set>
                                    <p:animEffect transition="in" filter="fade">
                                      <p:cBhvr>
                                        <p:cTn id="55" dur="1000"/>
                                        <p:tgtEl>
                                          <p:spTgt spid="7">
                                            <p:txEl>
                                              <p:pRg st="0" end="0"/>
                                            </p:txEl>
                                          </p:spTgt>
                                        </p:tgtEl>
                                      </p:cBhvr>
                                    </p:animEffect>
                                    <p:anim calcmode="lin" valueType="num">
                                      <p:cBhvr>
                                        <p:cTn id="56"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7">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7">
                                            <p:txEl>
                                              <p:pRg st="1" end="1"/>
                                            </p:txEl>
                                          </p:spTgt>
                                        </p:tgtEl>
                                        <p:attrNameLst>
                                          <p:attrName>style.visibility</p:attrName>
                                        </p:attrNameLst>
                                      </p:cBhvr>
                                      <p:to>
                                        <p:strVal val="visible"/>
                                      </p:to>
                                    </p:set>
                                    <p:animEffect transition="in" filter="fade">
                                      <p:cBhvr>
                                        <p:cTn id="63" dur="1000"/>
                                        <p:tgtEl>
                                          <p:spTgt spid="7">
                                            <p:txEl>
                                              <p:pRg st="1" end="1"/>
                                            </p:txEl>
                                          </p:spTgt>
                                        </p:tgtEl>
                                      </p:cBhvr>
                                    </p:animEffect>
                                    <p:anim calcmode="lin" valueType="num">
                                      <p:cBhvr>
                                        <p:cTn id="6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7">
                                            <p:txEl>
                                              <p:pRg st="1" end="1"/>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7">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grpId="0" nodeType="clickEffect">
                                  <p:stCondLst>
                                    <p:cond delay="0"/>
                                  </p:stCondLst>
                                  <p:childTnLst>
                                    <p:set>
                                      <p:cBhvr>
                                        <p:cTn id="70" dur="1" fill="hold">
                                          <p:stCondLst>
                                            <p:cond delay="0"/>
                                          </p:stCondLst>
                                        </p:cTn>
                                        <p:tgtEl>
                                          <p:spTgt spid="7">
                                            <p:txEl>
                                              <p:pRg st="2" end="2"/>
                                            </p:txEl>
                                          </p:spTgt>
                                        </p:tgtEl>
                                        <p:attrNameLst>
                                          <p:attrName>style.visibility</p:attrName>
                                        </p:attrNameLst>
                                      </p:cBhvr>
                                      <p:to>
                                        <p:strVal val="visible"/>
                                      </p:to>
                                    </p:set>
                                    <p:animEffect transition="in" filter="fade">
                                      <p:cBhvr>
                                        <p:cTn id="71" dur="1000"/>
                                        <p:tgtEl>
                                          <p:spTgt spid="7">
                                            <p:txEl>
                                              <p:pRg st="2" end="2"/>
                                            </p:txEl>
                                          </p:spTgt>
                                        </p:tgtEl>
                                      </p:cBhvr>
                                    </p:animEffect>
                                    <p:anim calcmode="lin" valueType="num">
                                      <p:cBhvr>
                                        <p:cTn id="7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73" dur="900" decel="100000" fill="hold"/>
                                        <p:tgtEl>
                                          <p:spTgt spid="7">
                                            <p:txEl>
                                              <p:pRg st="2" end="2"/>
                                            </p:txEl>
                                          </p:spTgt>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7" presetClass="entr" presetSubtype="0" fill="hold" grpId="0" nodeType="clickEffect">
                                  <p:stCondLst>
                                    <p:cond delay="0"/>
                                  </p:stCondLst>
                                  <p:childTnLst>
                                    <p:set>
                                      <p:cBhvr>
                                        <p:cTn id="78" dur="1" fill="hold">
                                          <p:stCondLst>
                                            <p:cond delay="0"/>
                                          </p:stCondLst>
                                        </p:cTn>
                                        <p:tgtEl>
                                          <p:spTgt spid="7">
                                            <p:txEl>
                                              <p:pRg st="3" end="3"/>
                                            </p:txEl>
                                          </p:spTgt>
                                        </p:tgtEl>
                                        <p:attrNameLst>
                                          <p:attrName>style.visibility</p:attrName>
                                        </p:attrNameLst>
                                      </p:cBhvr>
                                      <p:to>
                                        <p:strVal val="visible"/>
                                      </p:to>
                                    </p:set>
                                    <p:animEffect transition="in" filter="fade">
                                      <p:cBhvr>
                                        <p:cTn id="79" dur="1000"/>
                                        <p:tgtEl>
                                          <p:spTgt spid="7">
                                            <p:txEl>
                                              <p:pRg st="3" end="3"/>
                                            </p:txEl>
                                          </p:spTgt>
                                        </p:tgtEl>
                                      </p:cBhvr>
                                    </p:animEffect>
                                    <p:anim calcmode="lin" valueType="num">
                                      <p:cBhvr>
                                        <p:cTn id="8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81" dur="900" decel="100000" fill="hold"/>
                                        <p:tgtEl>
                                          <p:spTgt spid="7">
                                            <p:txEl>
                                              <p:pRg st="3" end="3"/>
                                            </p:txEl>
                                          </p:spTgt>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7">
                                            <p:txEl>
                                              <p:pRg st="3" end="3"/>
                                            </p:txEl>
                                          </p:spTgt>
                                        </p:tgtEl>
                                        <p:attrNameLst>
                                          <p:attrName>ppt_y</p:attrName>
                                        </p:attrNameLst>
                                      </p:cBhvr>
                                      <p:tavLst>
                                        <p:tav tm="0">
                                          <p:val>
                                            <p:strVal val="#ppt_y-.03"/>
                                          </p:val>
                                        </p:tav>
                                        <p:tav tm="100000">
                                          <p:val>
                                            <p:strVal val="#ppt_y"/>
                                          </p:val>
                                        </p:tav>
                                      </p:tavLst>
                                    </p:anim>
                                  </p:childTnLst>
                                </p:cTn>
                              </p:par>
                              <p:par>
                                <p:cTn id="83" presetID="37" presetClass="entr" presetSubtype="0" fill="hold" grpId="0" nodeType="withEffect">
                                  <p:stCondLst>
                                    <p:cond delay="0"/>
                                  </p:stCondLst>
                                  <p:childTnLst>
                                    <p:set>
                                      <p:cBhvr>
                                        <p:cTn id="84" dur="1" fill="hold">
                                          <p:stCondLst>
                                            <p:cond delay="0"/>
                                          </p:stCondLst>
                                        </p:cTn>
                                        <p:tgtEl>
                                          <p:spTgt spid="7">
                                            <p:txEl>
                                              <p:pRg st="4" end="4"/>
                                            </p:txEl>
                                          </p:spTgt>
                                        </p:tgtEl>
                                        <p:attrNameLst>
                                          <p:attrName>style.visibility</p:attrName>
                                        </p:attrNameLst>
                                      </p:cBhvr>
                                      <p:to>
                                        <p:strVal val="visible"/>
                                      </p:to>
                                    </p:set>
                                    <p:animEffect transition="in" filter="fade">
                                      <p:cBhvr>
                                        <p:cTn id="85" dur="1000"/>
                                        <p:tgtEl>
                                          <p:spTgt spid="7">
                                            <p:txEl>
                                              <p:pRg st="4" end="4"/>
                                            </p:txEl>
                                          </p:spTgt>
                                        </p:tgtEl>
                                      </p:cBhvr>
                                    </p:animEffect>
                                    <p:anim calcmode="lin" valueType="num">
                                      <p:cBhvr>
                                        <p:cTn id="8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87" dur="900" decel="100000" fill="hold"/>
                                        <p:tgtEl>
                                          <p:spTgt spid="7">
                                            <p:txEl>
                                              <p:pRg st="4" end="4"/>
                                            </p:txEl>
                                          </p:spTgt>
                                        </p:tgtEl>
                                        <p:attrNameLst>
                                          <p:attrName>ppt_y</p:attrName>
                                        </p:attrNameLst>
                                      </p:cBhvr>
                                      <p:tavLst>
                                        <p:tav tm="0">
                                          <p:val>
                                            <p:strVal val="#ppt_y+1"/>
                                          </p:val>
                                        </p:tav>
                                        <p:tav tm="100000">
                                          <p:val>
                                            <p:strVal val="#ppt_y-.03"/>
                                          </p:val>
                                        </p:tav>
                                      </p:tavLst>
                                    </p:anim>
                                    <p:anim calcmode="lin" valueType="num">
                                      <p:cBhvr>
                                        <p:cTn id="88" dur="100" accel="100000" fill="hold">
                                          <p:stCondLst>
                                            <p:cond delay="900"/>
                                          </p:stCondLst>
                                        </p:cTn>
                                        <p:tgtEl>
                                          <p:spTgt spid="7">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2464" y="998362"/>
            <a:ext cx="5917316" cy="2682957"/>
          </a:xfrm>
        </p:spPr>
        <p:txBody>
          <a:bodyPr>
            <a:noAutofit/>
          </a:bodyPr>
          <a:lstStyle/>
          <a:p>
            <a:pPr marL="0" indent="0">
              <a:lnSpc>
                <a:spcPct val="50000"/>
              </a:lnSpc>
              <a:buNone/>
            </a:pPr>
            <a:r>
              <a:rPr lang="en-US" sz="2800" b="1" dirty="0" smtClean="0">
                <a:solidFill>
                  <a:srgbClr val="000000"/>
                </a:solidFill>
                <a:latin typeface="Roboto slab"/>
                <a:cs typeface="Roboto slab"/>
              </a:rPr>
              <a:t>The Vortex </a:t>
            </a:r>
            <a:r>
              <a:rPr lang="en-US" sz="1800" dirty="0" smtClean="0">
                <a:latin typeface="Roboto slab"/>
                <a:cs typeface="Roboto slab"/>
              </a:rPr>
              <a:t>(</a:t>
            </a:r>
            <a:r>
              <a:rPr lang="en-US" sz="1800" b="1" dirty="0" smtClean="0">
                <a:latin typeface="Roboto slab"/>
                <a:cs typeface="Roboto slab"/>
              </a:rPr>
              <a:t>retail value: $600)</a:t>
            </a:r>
          </a:p>
          <a:p>
            <a:pPr marL="0" lvl="2"/>
            <a:r>
              <a:rPr lang="en-US" sz="1400" dirty="0" smtClean="0">
                <a:latin typeface="Roboto slab"/>
                <a:cs typeface="Roboto slab"/>
              </a:rPr>
              <a:t>Make Money </a:t>
            </a:r>
            <a:r>
              <a:rPr lang="en-US" sz="1400" dirty="0">
                <a:latin typeface="Roboto slab"/>
                <a:cs typeface="Roboto slab"/>
              </a:rPr>
              <a:t>W</a:t>
            </a:r>
            <a:r>
              <a:rPr lang="en-US" sz="1400" dirty="0" smtClean="0">
                <a:latin typeface="Roboto slab"/>
                <a:cs typeface="Roboto slab"/>
              </a:rPr>
              <a:t>hile </a:t>
            </a:r>
            <a:r>
              <a:rPr lang="en-US" sz="1400" dirty="0">
                <a:latin typeface="Roboto slab"/>
                <a:cs typeface="Roboto slab"/>
              </a:rPr>
              <a:t>Y</a:t>
            </a:r>
            <a:r>
              <a:rPr lang="en-US" sz="1400" dirty="0" smtClean="0">
                <a:latin typeface="Roboto slab"/>
                <a:cs typeface="Roboto slab"/>
              </a:rPr>
              <a:t>ou </a:t>
            </a:r>
            <a:r>
              <a:rPr lang="en-US" sz="1400" dirty="0">
                <a:latin typeface="Roboto slab"/>
                <a:cs typeface="Roboto slab"/>
              </a:rPr>
              <a:t>S</a:t>
            </a:r>
            <a:r>
              <a:rPr lang="en-US" sz="1400" dirty="0" smtClean="0">
                <a:latin typeface="Roboto slab"/>
                <a:cs typeface="Roboto slab"/>
              </a:rPr>
              <a:t>leep  </a:t>
            </a:r>
          </a:p>
          <a:p>
            <a:pPr marL="0" indent="0">
              <a:buNone/>
            </a:pPr>
            <a:r>
              <a:rPr lang="en-US" sz="2800" b="1" dirty="0" smtClean="0">
                <a:latin typeface="Roboto slab"/>
                <a:cs typeface="Roboto slab"/>
              </a:rPr>
              <a:t>Membership</a:t>
            </a:r>
            <a:r>
              <a:rPr lang="en-US" sz="2400" dirty="0">
                <a:latin typeface="Roboto slab"/>
                <a:cs typeface="Roboto slab"/>
              </a:rPr>
              <a:t> </a:t>
            </a:r>
            <a:r>
              <a:rPr lang="en-US" sz="1800" dirty="0" smtClean="0">
                <a:latin typeface="Roboto slab"/>
                <a:cs typeface="Roboto slab"/>
              </a:rPr>
              <a:t>(</a:t>
            </a:r>
            <a:r>
              <a:rPr lang="en-US" sz="1800" b="1" dirty="0" smtClean="0">
                <a:latin typeface="Roboto slab"/>
                <a:cs typeface="Roboto slab"/>
              </a:rPr>
              <a:t>retail value: $4,000)</a:t>
            </a:r>
          </a:p>
          <a:p>
            <a:pPr marL="400050" lvl="2"/>
            <a:r>
              <a:rPr lang="en-US" sz="1400" dirty="0" smtClean="0">
                <a:latin typeface="Roboto slab"/>
                <a:cs typeface="Roboto slab"/>
              </a:rPr>
              <a:t>Travel like a </a:t>
            </a:r>
            <a:r>
              <a:rPr lang="en-US" sz="1400" dirty="0" err="1" smtClean="0">
                <a:latin typeface="Roboto slab"/>
                <a:cs typeface="Roboto slab"/>
              </a:rPr>
              <a:t>Rockstar</a:t>
            </a:r>
            <a:r>
              <a:rPr lang="en-US" sz="1400" dirty="0" smtClean="0">
                <a:latin typeface="Roboto slab"/>
                <a:cs typeface="Roboto slab"/>
              </a:rPr>
              <a:t> for Pennies </a:t>
            </a:r>
            <a:r>
              <a:rPr lang="en-US" sz="1400" dirty="0">
                <a:latin typeface="Roboto slab"/>
                <a:cs typeface="Roboto slab"/>
              </a:rPr>
              <a:t>O</a:t>
            </a:r>
            <a:r>
              <a:rPr lang="en-US" sz="1400" dirty="0" smtClean="0">
                <a:latin typeface="Roboto slab"/>
                <a:cs typeface="Roboto slab"/>
              </a:rPr>
              <a:t>n the Dollar</a:t>
            </a:r>
          </a:p>
          <a:p>
            <a:pPr marL="400050" lvl="2"/>
            <a:r>
              <a:rPr lang="en-US" sz="1400" dirty="0" smtClean="0">
                <a:solidFill>
                  <a:srgbClr val="000000"/>
                </a:solidFill>
                <a:latin typeface="Roboto slab"/>
                <a:cs typeface="Roboto slab"/>
              </a:rPr>
              <a:t>400,000 Hotels, Resorts, All-</a:t>
            </a:r>
            <a:r>
              <a:rPr lang="en-US" sz="1400" dirty="0" err="1">
                <a:solidFill>
                  <a:srgbClr val="000000"/>
                </a:solidFill>
                <a:latin typeface="Roboto slab"/>
                <a:cs typeface="Roboto slab"/>
              </a:rPr>
              <a:t>I</a:t>
            </a:r>
            <a:r>
              <a:rPr lang="en-US" sz="1400" dirty="0" err="1" smtClean="0">
                <a:solidFill>
                  <a:srgbClr val="000000"/>
                </a:solidFill>
                <a:latin typeface="Roboto slab"/>
                <a:cs typeface="Roboto slab"/>
              </a:rPr>
              <a:t>nclusives</a:t>
            </a:r>
            <a:r>
              <a:rPr lang="en-US" sz="1400" dirty="0" smtClean="0">
                <a:solidFill>
                  <a:srgbClr val="000000"/>
                </a:solidFill>
                <a:latin typeface="Roboto slab"/>
                <a:cs typeface="Roboto slab"/>
              </a:rPr>
              <a:t>, Cruises, Car </a:t>
            </a:r>
            <a:r>
              <a:rPr lang="en-US" sz="1400" dirty="0">
                <a:solidFill>
                  <a:srgbClr val="000000"/>
                </a:solidFill>
                <a:latin typeface="Roboto slab"/>
                <a:cs typeface="Roboto slab"/>
              </a:rPr>
              <a:t>R</a:t>
            </a:r>
            <a:r>
              <a:rPr lang="en-US" sz="1400" dirty="0" smtClean="0">
                <a:solidFill>
                  <a:srgbClr val="000000"/>
                </a:solidFill>
                <a:latin typeface="Roboto slab"/>
                <a:cs typeface="Roboto slab"/>
              </a:rPr>
              <a:t>entals, </a:t>
            </a:r>
            <a:r>
              <a:rPr lang="en-US" sz="1400" dirty="0" err="1" smtClean="0">
                <a:solidFill>
                  <a:srgbClr val="000000"/>
                </a:solidFill>
                <a:latin typeface="Roboto slab"/>
                <a:cs typeface="Roboto slab"/>
              </a:rPr>
              <a:t>etc</a:t>
            </a:r>
            <a:endParaRPr lang="en-US" sz="1400" dirty="0" smtClean="0">
              <a:solidFill>
                <a:srgbClr val="000000"/>
              </a:solidFill>
              <a:latin typeface="Roboto slab"/>
              <a:cs typeface="Roboto slab"/>
            </a:endParaRPr>
          </a:p>
          <a:p>
            <a:pPr marL="400050" lvl="2"/>
            <a:r>
              <a:rPr lang="en-US" sz="1400" dirty="0" smtClean="0">
                <a:solidFill>
                  <a:srgbClr val="000000"/>
                </a:solidFill>
                <a:latin typeface="Roboto slab"/>
                <a:cs typeface="Roboto slab"/>
              </a:rPr>
              <a:t>Reward Credits</a:t>
            </a:r>
          </a:p>
          <a:p>
            <a:pPr marL="400050" lvl="2"/>
            <a:r>
              <a:rPr lang="en-US" sz="1400" dirty="0" smtClean="0">
                <a:solidFill>
                  <a:srgbClr val="000000"/>
                </a:solidFill>
                <a:latin typeface="Roboto slab"/>
                <a:cs typeface="Roboto slab"/>
              </a:rPr>
              <a:t>Concierge service</a:t>
            </a:r>
          </a:p>
          <a:p>
            <a:pPr marL="0" indent="0">
              <a:buNone/>
            </a:pPr>
            <a:r>
              <a:rPr lang="en-US" sz="2800" b="1" dirty="0" smtClean="0">
                <a:latin typeface="Roboto slab"/>
                <a:cs typeface="Roboto slab"/>
              </a:rPr>
              <a:t>PTN Travel Agency</a:t>
            </a:r>
            <a:r>
              <a:rPr lang="en-US" sz="2800" b="1" dirty="0">
                <a:latin typeface="Roboto slab"/>
                <a:cs typeface="Roboto slab"/>
              </a:rPr>
              <a:t> </a:t>
            </a:r>
            <a:r>
              <a:rPr lang="en-US" sz="1800" dirty="0" smtClean="0">
                <a:latin typeface="Roboto slab"/>
                <a:cs typeface="Roboto slab"/>
              </a:rPr>
              <a:t>(</a:t>
            </a:r>
            <a:r>
              <a:rPr lang="en-US" sz="1800" b="1" dirty="0" smtClean="0">
                <a:latin typeface="Roboto slab"/>
                <a:cs typeface="Roboto slab"/>
              </a:rPr>
              <a:t>retail value: $499)</a:t>
            </a:r>
          </a:p>
          <a:p>
            <a:pPr marL="0" lvl="2"/>
            <a:r>
              <a:rPr lang="en-US" sz="1400" dirty="0" smtClean="0">
                <a:latin typeface="Roboto slab"/>
                <a:cs typeface="Roboto slab"/>
              </a:rPr>
              <a:t>Group Travel </a:t>
            </a:r>
            <a:r>
              <a:rPr lang="en-US" sz="1400" dirty="0">
                <a:latin typeface="Roboto slab"/>
                <a:cs typeface="Roboto slab"/>
              </a:rPr>
              <a:t>C</a:t>
            </a:r>
            <a:r>
              <a:rPr lang="en-US" sz="1400" dirty="0" smtClean="0">
                <a:latin typeface="Roboto slab"/>
                <a:cs typeface="Roboto slab"/>
              </a:rPr>
              <a:t>ommissions</a:t>
            </a:r>
          </a:p>
          <a:p>
            <a:pPr marL="0" lvl="1" indent="0">
              <a:buNone/>
            </a:pPr>
            <a:endParaRPr lang="en-US" sz="2000" dirty="0" smtClean="0">
              <a:latin typeface="Roboto slab"/>
              <a:cs typeface="Roboto slab"/>
            </a:endParaRPr>
          </a:p>
        </p:txBody>
      </p:sp>
      <p:sp>
        <p:nvSpPr>
          <p:cNvPr id="4" name="TextBox 3"/>
          <p:cNvSpPr txBox="1"/>
          <p:nvPr/>
        </p:nvSpPr>
        <p:spPr>
          <a:xfrm>
            <a:off x="110432" y="3970981"/>
            <a:ext cx="8937402" cy="707886"/>
          </a:xfrm>
          <a:prstGeom prst="rect">
            <a:avLst/>
          </a:prstGeom>
          <a:noFill/>
        </p:spPr>
        <p:txBody>
          <a:bodyPr wrap="square" rtlCol="0">
            <a:spAutoFit/>
          </a:bodyPr>
          <a:lstStyle/>
          <a:p>
            <a:pPr algn="ctr"/>
            <a:r>
              <a:rPr lang="en-US" sz="4000" b="1" cap="all" dirty="0" smtClean="0">
                <a:ln w="9000" cmpd="sng">
                  <a:solidFill>
                    <a:schemeClr val="tx1"/>
                  </a:solidFill>
                  <a:prstDash val="solid"/>
                </a:ln>
                <a:solidFill>
                  <a:srgbClr val="000000"/>
                </a:solidFill>
                <a:effectLst>
                  <a:reflection blurRad="12700" stA="28000" endPos="45000" dist="1000" dir="5400000" sy="-100000" algn="bl" rotWithShape="0"/>
                </a:effectLst>
                <a:latin typeface="Montserrat"/>
                <a:cs typeface="Montserrat"/>
              </a:rPr>
              <a:t>OVER $5,000 IN VALUE</a:t>
            </a:r>
            <a:endParaRPr lang="en-US" b="1" dirty="0" smtClean="0">
              <a:latin typeface="Montserrat"/>
              <a:cs typeface="Montserrat"/>
            </a:endParaRPr>
          </a:p>
        </p:txBody>
      </p:sp>
      <p:sp>
        <p:nvSpPr>
          <p:cNvPr id="6" name="Title 1"/>
          <p:cNvSpPr txBox="1">
            <a:spLocks/>
          </p:cNvSpPr>
          <p:nvPr/>
        </p:nvSpPr>
        <p:spPr>
          <a:xfrm>
            <a:off x="822960" y="274323"/>
            <a:ext cx="7520940" cy="41148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latin typeface="Montserrat"/>
                <a:cs typeface="Montserrat"/>
              </a:rPr>
              <a:t>Getting Started</a:t>
            </a:r>
            <a:endParaRPr lang="en-US" sz="4000" b="1" dirty="0">
              <a:latin typeface="Montserrat"/>
              <a:cs typeface="Montserrat"/>
            </a:endParaRPr>
          </a:p>
        </p:txBody>
      </p:sp>
      <p:pic>
        <p:nvPicPr>
          <p:cNvPr id="8" name="Picture 7" descr="protravelnetwork-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5874" y="3048057"/>
            <a:ext cx="2394648" cy="796111"/>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8563" y="685803"/>
            <a:ext cx="3389271" cy="96836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0224" y="1553212"/>
            <a:ext cx="1458478" cy="1458478"/>
          </a:xfrm>
          <a:prstGeom prst="rect">
            <a:avLst/>
          </a:prstGeom>
        </p:spPr>
      </p:pic>
      <p:sp>
        <p:nvSpPr>
          <p:cNvPr id="9" name="TextBox 8"/>
          <p:cNvSpPr txBox="1"/>
          <p:nvPr/>
        </p:nvSpPr>
        <p:spPr>
          <a:xfrm>
            <a:off x="110432" y="4641017"/>
            <a:ext cx="8937402" cy="677108"/>
          </a:xfrm>
          <a:prstGeom prst="rect">
            <a:avLst/>
          </a:prstGeom>
          <a:noFill/>
        </p:spPr>
        <p:txBody>
          <a:bodyPr wrap="square" rtlCol="0">
            <a:spAutoFit/>
          </a:bodyPr>
          <a:lstStyle/>
          <a:p>
            <a:pPr algn="ctr"/>
            <a:r>
              <a:rPr lang="en-US" sz="2000" b="1" dirty="0" smtClean="0">
                <a:latin typeface="Montserrat"/>
                <a:cs typeface="Montserrat"/>
              </a:rPr>
              <a:t>Only $399 and $59.95/</a:t>
            </a:r>
            <a:r>
              <a:rPr lang="en-US" sz="2000" b="1" dirty="0" err="1" smtClean="0">
                <a:latin typeface="Montserrat"/>
                <a:cs typeface="Montserrat"/>
              </a:rPr>
              <a:t>mo</a:t>
            </a:r>
            <a:r>
              <a:rPr lang="en-US" sz="2000" b="1" dirty="0">
                <a:latin typeface="Montserrat"/>
                <a:cs typeface="Montserrat"/>
              </a:rPr>
              <a:t> </a:t>
            </a:r>
            <a:r>
              <a:rPr lang="en-US" sz="2000" b="1" dirty="0" smtClean="0">
                <a:latin typeface="Montserrat"/>
                <a:cs typeface="Montserrat"/>
              </a:rPr>
              <a:t> -  Includes SBA fee, </a:t>
            </a:r>
            <a:r>
              <a:rPr lang="en-US" sz="2000" b="1" dirty="0" err="1" smtClean="0">
                <a:latin typeface="Montserrat"/>
                <a:cs typeface="Montserrat"/>
              </a:rPr>
              <a:t>SurgeAPP</a:t>
            </a:r>
            <a:r>
              <a:rPr lang="en-US" sz="2000" b="1" dirty="0" smtClean="0">
                <a:latin typeface="Montserrat"/>
                <a:cs typeface="Montserrat"/>
              </a:rPr>
              <a:t>, WBA</a:t>
            </a:r>
            <a:endParaRPr lang="en-US" b="1" dirty="0" smtClean="0">
              <a:latin typeface="Montserrat"/>
              <a:cs typeface="Montserrat"/>
            </a:endParaRPr>
          </a:p>
          <a:p>
            <a:pPr algn="ctr"/>
            <a:endParaRPr lang="en-US" b="1" dirty="0">
              <a:latin typeface="Montserrat"/>
              <a:cs typeface="Montserrat"/>
            </a:endParaRPr>
          </a:p>
        </p:txBody>
      </p:sp>
    </p:spTree>
    <p:extLst>
      <p:ext uri="{BB962C8B-B14F-4D97-AF65-F5344CB8AC3E}">
        <p14:creationId xmlns:p14="http://schemas.microsoft.com/office/powerpoint/2010/main" val="319158008"/>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4" end="4"/>
                                            </p:txEl>
                                          </p:spTgt>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p:cTn id="33"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5" end="5"/>
                                            </p:txEl>
                                          </p:spTgt>
                                        </p:tgtEl>
                                        <p:attrNameLst>
                                          <p:attrName>ppt_h</p:attrName>
                                        </p:attrNameLst>
                                      </p:cBhvr>
                                      <p:tavLst>
                                        <p:tav tm="0">
                                          <p:val>
                                            <p:fltVal val="0"/>
                                          </p:val>
                                        </p:tav>
                                        <p:tav tm="100000">
                                          <p:val>
                                            <p:strVal val="#ppt_h"/>
                                          </p:val>
                                        </p:tav>
                                      </p:tavLst>
                                    </p:anim>
                                  </p:childTnLst>
                                </p:cTn>
                              </p:par>
                              <p:par>
                                <p:cTn id="35" presetID="23" presetClass="entr" presetSubtype="16"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p:cTn id="37"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6" end="6"/>
                                            </p:txEl>
                                          </p:spTgt>
                                        </p:tgtEl>
                                        <p:attrNameLst>
                                          <p:attrName>ppt_h</p:attrName>
                                        </p:attrNameLst>
                                      </p:cBhvr>
                                      <p:tavLst>
                                        <p:tav tm="0">
                                          <p:val>
                                            <p:fltVal val="0"/>
                                          </p:val>
                                        </p:tav>
                                        <p:tav tm="100000">
                                          <p:val>
                                            <p:strVal val="#ppt_h"/>
                                          </p:val>
                                        </p:tav>
                                      </p:tavLst>
                                    </p:anim>
                                  </p:childTnLst>
                                </p:cTn>
                              </p:par>
                              <p:par>
                                <p:cTn id="39" presetID="23" presetClass="entr" presetSubtype="16"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p:cTn id="47"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8" dur="500" fill="hold"/>
                                        <p:tgtEl>
                                          <p:spTgt spid="3">
                                            <p:txEl>
                                              <p:pRg st="7" end="7"/>
                                            </p:txEl>
                                          </p:spTgt>
                                        </p:tgtEl>
                                        <p:attrNameLst>
                                          <p:attrName>ppt_h</p:attrName>
                                        </p:attrNameLst>
                                      </p:cBhvr>
                                      <p:tavLst>
                                        <p:tav tm="0">
                                          <p:val>
                                            <p:fltVal val="0"/>
                                          </p:val>
                                        </p:tav>
                                        <p:tav tm="100000">
                                          <p:val>
                                            <p:strVal val="#ppt_h"/>
                                          </p:val>
                                        </p:tav>
                                      </p:tavLst>
                                    </p:anim>
                                  </p:childTnLst>
                                </p:cTn>
                              </p:par>
                              <p:par>
                                <p:cTn id="49" presetID="23" presetClass="entr" presetSubtype="16" fill="hold" grpId="0"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 calcmode="lin" valueType="num">
                                      <p:cBhvr>
                                        <p:cTn id="51"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2" dur="500" fill="hold"/>
                                        <p:tgtEl>
                                          <p:spTgt spid="3">
                                            <p:txEl>
                                              <p:pRg st="8" end="8"/>
                                            </p:txEl>
                                          </p:spTgt>
                                        </p:tgtEl>
                                        <p:attrNameLst>
                                          <p:attrName>ppt_h</p:attrName>
                                        </p:attrNameLst>
                                      </p:cBhvr>
                                      <p:tavLst>
                                        <p:tav tm="0">
                                          <p:val>
                                            <p:fltVal val="0"/>
                                          </p:val>
                                        </p:tav>
                                        <p:tav tm="100000">
                                          <p:val>
                                            <p:strVal val="#ppt_h"/>
                                          </p:val>
                                        </p:tav>
                                      </p:tavLst>
                                    </p:anim>
                                  </p:childTnLst>
                                </p:cTn>
                              </p:par>
                              <p:par>
                                <p:cTn id="53" presetID="23" presetClass="entr" presetSubtype="16"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500" fill="hold"/>
                                        <p:tgtEl>
                                          <p:spTgt spid="8"/>
                                        </p:tgtEl>
                                        <p:attrNameLst>
                                          <p:attrName>ppt_w</p:attrName>
                                        </p:attrNameLst>
                                      </p:cBhvr>
                                      <p:tavLst>
                                        <p:tav tm="0">
                                          <p:val>
                                            <p:fltVal val="0"/>
                                          </p:val>
                                        </p:tav>
                                        <p:tav tm="100000">
                                          <p:val>
                                            <p:strVal val="#ppt_w"/>
                                          </p:val>
                                        </p:tav>
                                      </p:tavLst>
                                    </p:anim>
                                    <p:anim calcmode="lin" valueType="num">
                                      <p:cBhvr>
                                        <p:cTn id="56"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37" presetClass="entr" presetSubtype="0"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500"/>
                                        <p:tgtEl>
                                          <p:spTgt spid="4"/>
                                        </p:tgtEl>
                                      </p:cBhvr>
                                    </p:animEffect>
                                    <p:anim calcmode="lin" valueType="num">
                                      <p:cBhvr>
                                        <p:cTn id="62" dur="500" fill="hold"/>
                                        <p:tgtEl>
                                          <p:spTgt spid="4"/>
                                        </p:tgtEl>
                                        <p:attrNameLst>
                                          <p:attrName>ppt_x</p:attrName>
                                        </p:attrNameLst>
                                      </p:cBhvr>
                                      <p:tavLst>
                                        <p:tav tm="0">
                                          <p:val>
                                            <p:strVal val="#ppt_x"/>
                                          </p:val>
                                        </p:tav>
                                        <p:tav tm="100000">
                                          <p:val>
                                            <p:strVal val="#ppt_x"/>
                                          </p:val>
                                        </p:tav>
                                      </p:tavLst>
                                    </p:anim>
                                    <p:anim calcmode="lin" valueType="num">
                                      <p:cBhvr>
                                        <p:cTn id="63" dur="450" decel="100000" fill="hold"/>
                                        <p:tgtEl>
                                          <p:spTgt spid="4"/>
                                        </p:tgtEl>
                                        <p:attrNameLst>
                                          <p:attrName>ppt_y</p:attrName>
                                        </p:attrNameLst>
                                      </p:cBhvr>
                                      <p:tavLst>
                                        <p:tav tm="0">
                                          <p:val>
                                            <p:strVal val="#ppt_y+1"/>
                                          </p:val>
                                        </p:tav>
                                        <p:tav tm="100000">
                                          <p:val>
                                            <p:strVal val="#ppt_y-.03"/>
                                          </p:val>
                                        </p:tav>
                                      </p:tavLst>
                                    </p:anim>
                                    <p:anim calcmode="lin" valueType="num">
                                      <p:cBhvr>
                                        <p:cTn id="64" dur="50" accel="100000" fill="hold">
                                          <p:stCondLst>
                                            <p:cond delay="450"/>
                                          </p:stCondLst>
                                        </p:cTn>
                                        <p:tgtEl>
                                          <p:spTgt spid="4"/>
                                        </p:tgtEl>
                                        <p:attrNameLst>
                                          <p:attrName>ppt_y</p:attrName>
                                        </p:attrNameLst>
                                      </p:cBhvr>
                                      <p:tavLst>
                                        <p:tav tm="0">
                                          <p:val>
                                            <p:strVal val="#ppt_y-.03"/>
                                          </p:val>
                                        </p:tav>
                                        <p:tav tm="100000">
                                          <p:val>
                                            <p:strVal val="#ppt_y"/>
                                          </p:val>
                                        </p:tav>
                                      </p:tavLst>
                                    </p:anim>
                                  </p:childTnLst>
                                </p:cTn>
                              </p:par>
                            </p:childTnLst>
                          </p:cTn>
                        </p:par>
                        <p:par>
                          <p:cTn id="65" fill="hold">
                            <p:stCondLst>
                              <p:cond delay="500"/>
                            </p:stCondLst>
                            <p:childTnLst>
                              <p:par>
                                <p:cTn id="66" presetID="26" presetClass="emph" presetSubtype="0" fill="hold" grpId="1" nodeType="afterEffect">
                                  <p:stCondLst>
                                    <p:cond delay="0"/>
                                  </p:stCondLst>
                                  <p:childTnLst>
                                    <p:animEffect transition="out" filter="fade">
                                      <p:cBhvr>
                                        <p:cTn id="67" dur="500" tmFilter="0, 0; .2, .5; .8, .5; 1, 0"/>
                                        <p:tgtEl>
                                          <p:spTgt spid="4"/>
                                        </p:tgtEl>
                                      </p:cBhvr>
                                    </p:animEffect>
                                    <p:animScale>
                                      <p:cBhvr>
                                        <p:cTn id="68" dur="250" autoRev="1" fill="hold"/>
                                        <p:tgtEl>
                                          <p:spTgt spid="4"/>
                                        </p:tgtEl>
                                      </p:cBhvr>
                                      <p:by x="105000" y="105000"/>
                                    </p:animScale>
                                  </p:childTnLst>
                                </p:cTn>
                              </p:par>
                            </p:childTnLst>
                          </p:cTn>
                        </p:par>
                      </p:childTnLst>
                    </p:cTn>
                  </p:par>
                  <p:par>
                    <p:cTn id="69" fill="hold">
                      <p:stCondLst>
                        <p:cond delay="indefinite"/>
                      </p:stCondLst>
                      <p:childTnLst>
                        <p:par>
                          <p:cTn id="70" fill="hold">
                            <p:stCondLst>
                              <p:cond delay="0"/>
                            </p:stCondLst>
                            <p:childTnLst>
                              <p:par>
                                <p:cTn id="71" presetID="37" presetClass="entr" presetSubtype="0" fill="hold" grpId="0" nodeType="click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fade">
                                      <p:cBhvr>
                                        <p:cTn id="73" dur="500"/>
                                        <p:tgtEl>
                                          <p:spTgt spid="9"/>
                                        </p:tgtEl>
                                      </p:cBhvr>
                                    </p:animEffect>
                                    <p:anim calcmode="lin" valueType="num">
                                      <p:cBhvr>
                                        <p:cTn id="74" dur="500" fill="hold"/>
                                        <p:tgtEl>
                                          <p:spTgt spid="9"/>
                                        </p:tgtEl>
                                        <p:attrNameLst>
                                          <p:attrName>ppt_x</p:attrName>
                                        </p:attrNameLst>
                                      </p:cBhvr>
                                      <p:tavLst>
                                        <p:tav tm="0">
                                          <p:val>
                                            <p:strVal val="#ppt_x"/>
                                          </p:val>
                                        </p:tav>
                                        <p:tav tm="100000">
                                          <p:val>
                                            <p:strVal val="#ppt_x"/>
                                          </p:val>
                                        </p:tav>
                                      </p:tavLst>
                                    </p:anim>
                                    <p:anim calcmode="lin" valueType="num">
                                      <p:cBhvr>
                                        <p:cTn id="75" dur="450" decel="100000" fill="hold"/>
                                        <p:tgtEl>
                                          <p:spTgt spid="9"/>
                                        </p:tgtEl>
                                        <p:attrNameLst>
                                          <p:attrName>ppt_y</p:attrName>
                                        </p:attrNameLst>
                                      </p:cBhvr>
                                      <p:tavLst>
                                        <p:tav tm="0">
                                          <p:val>
                                            <p:strVal val="#ppt_y+1"/>
                                          </p:val>
                                        </p:tav>
                                        <p:tav tm="100000">
                                          <p:val>
                                            <p:strVal val="#ppt_y-.03"/>
                                          </p:val>
                                        </p:tav>
                                      </p:tavLst>
                                    </p:anim>
                                    <p:anim calcmode="lin" valueType="num">
                                      <p:cBhvr>
                                        <p:cTn id="76" dur="50" accel="100000" fill="hold">
                                          <p:stCondLst>
                                            <p:cond delay="450"/>
                                          </p:stCondLst>
                                        </p:cTn>
                                        <p:tgtEl>
                                          <p:spTgt spid="9"/>
                                        </p:tgtEl>
                                        <p:attrNameLst>
                                          <p:attrName>ppt_y</p:attrName>
                                        </p:attrNameLst>
                                      </p:cBhvr>
                                      <p:tavLst>
                                        <p:tav tm="0">
                                          <p:val>
                                            <p:strVal val="#ppt_y-.03"/>
                                          </p:val>
                                        </p:tav>
                                        <p:tav tm="100000">
                                          <p:val>
                                            <p:strVal val="#ppt_y"/>
                                          </p:val>
                                        </p:tav>
                                      </p:tavLst>
                                    </p:anim>
                                  </p:childTnLst>
                                </p:cTn>
                              </p:par>
                            </p:childTnLst>
                          </p:cTn>
                        </p:par>
                        <p:par>
                          <p:cTn id="77" fill="hold">
                            <p:stCondLst>
                              <p:cond delay="500"/>
                            </p:stCondLst>
                            <p:childTnLst>
                              <p:par>
                                <p:cTn id="78" presetID="26" presetClass="emph" presetSubtype="0" fill="hold" grpId="1" nodeType="afterEffect">
                                  <p:stCondLst>
                                    <p:cond delay="0"/>
                                  </p:stCondLst>
                                  <p:childTnLst>
                                    <p:animEffect transition="out" filter="fade">
                                      <p:cBhvr>
                                        <p:cTn id="79" dur="500" tmFilter="0, 0; .2, .5; .8, .5; 1, 0"/>
                                        <p:tgtEl>
                                          <p:spTgt spid="9"/>
                                        </p:tgtEl>
                                      </p:cBhvr>
                                    </p:animEffect>
                                    <p:animScale>
                                      <p:cBhvr>
                                        <p:cTn id="80"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4" grpId="1"/>
      <p:bldP spid="9" grpId="0"/>
      <p:bldP spid="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4545"/>
            <a:ext cx="8229600" cy="3394472"/>
          </a:xfrm>
        </p:spPr>
        <p:txBody>
          <a:bodyPr>
            <a:normAutofit/>
          </a:bodyPr>
          <a:lstStyle/>
          <a:p>
            <a:pPr>
              <a:lnSpc>
                <a:spcPct val="140000"/>
              </a:lnSpc>
              <a:buFont typeface="Wingdings" charset="2"/>
              <a:buChar char="ü"/>
            </a:pPr>
            <a:r>
              <a:rPr lang="en-US" sz="2000" dirty="0" smtClean="0">
                <a:latin typeface="Roboto slab"/>
                <a:cs typeface="Roboto slab"/>
              </a:rPr>
              <a:t>International Compensation Plan</a:t>
            </a:r>
          </a:p>
          <a:p>
            <a:pPr>
              <a:lnSpc>
                <a:spcPct val="140000"/>
              </a:lnSpc>
              <a:buFont typeface="Wingdings" charset="2"/>
              <a:buChar char="ü"/>
            </a:pPr>
            <a:r>
              <a:rPr lang="en-US" sz="2000" dirty="0" smtClean="0">
                <a:latin typeface="Roboto slab"/>
                <a:cs typeface="Roboto slab"/>
              </a:rPr>
              <a:t>Launching in 25 countries</a:t>
            </a:r>
          </a:p>
          <a:p>
            <a:pPr>
              <a:lnSpc>
                <a:spcPct val="140000"/>
              </a:lnSpc>
              <a:buFont typeface="Wingdings" charset="2"/>
              <a:buChar char="ü"/>
            </a:pPr>
            <a:r>
              <a:rPr lang="en-US" sz="2000" dirty="0" smtClean="0">
                <a:latin typeface="Roboto slab"/>
                <a:cs typeface="Roboto slab"/>
              </a:rPr>
              <a:t>Only $</a:t>
            </a:r>
            <a:r>
              <a:rPr lang="en-US" sz="2000" dirty="0" smtClean="0">
                <a:latin typeface="Roboto slab"/>
                <a:cs typeface="Roboto slab"/>
              </a:rPr>
              <a:t>88 set up fee </a:t>
            </a:r>
            <a:r>
              <a:rPr lang="en-US" sz="2000" dirty="0" smtClean="0">
                <a:latin typeface="Roboto slab"/>
                <a:cs typeface="Roboto slab"/>
              </a:rPr>
              <a:t>to participate</a:t>
            </a:r>
          </a:p>
        </p:txBody>
      </p:sp>
      <p:pic>
        <p:nvPicPr>
          <p:cNvPr id="4" name="Picture 3"/>
          <p:cNvPicPr>
            <a:picLocks noChangeAspect="1"/>
          </p:cNvPicPr>
          <p:nvPr/>
        </p:nvPicPr>
        <p:blipFill>
          <a:blip r:embed="rId2"/>
          <a:stretch>
            <a:fillRect/>
          </a:stretch>
        </p:blipFill>
        <p:spPr>
          <a:xfrm rot="20851083">
            <a:off x="3633494" y="1968255"/>
            <a:ext cx="5156308" cy="1942694"/>
          </a:xfrm>
          <a:prstGeom prst="rect">
            <a:avLst/>
          </a:prstGeom>
        </p:spPr>
      </p:pic>
      <p:sp>
        <p:nvSpPr>
          <p:cNvPr id="5" name="Title 1"/>
          <p:cNvSpPr txBox="1">
            <a:spLocks/>
          </p:cNvSpPr>
          <p:nvPr/>
        </p:nvSpPr>
        <p:spPr>
          <a:xfrm>
            <a:off x="822960" y="274323"/>
            <a:ext cx="7520940" cy="41148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latin typeface="Montserrat"/>
                <a:cs typeface="Montserrat"/>
              </a:rPr>
              <a:t>International Expansion</a:t>
            </a:r>
            <a:endParaRPr lang="en-US" sz="4000" b="1" dirty="0">
              <a:latin typeface="Montserrat"/>
              <a:cs typeface="Montserrat"/>
            </a:endParaRPr>
          </a:p>
        </p:txBody>
      </p:sp>
    </p:spTree>
    <p:extLst>
      <p:ext uri="{BB962C8B-B14F-4D97-AF65-F5344CB8AC3E}">
        <p14:creationId xmlns:p14="http://schemas.microsoft.com/office/powerpoint/2010/main" val="4129384377"/>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5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4"/>
                                        </p:tgtEl>
                                        <p:attrNameLst>
                                          <p:attrName>ppt_x</p:attrName>
                                          <p:attrName>ppt_y</p:attrName>
                                        </p:attrNameLst>
                                      </p:cBhvr>
                                    </p:animMotion>
                                    <p:animEffect transition="in" filter="fade">
                                      <p:cBhvr>
                                        <p:cTn id="9" dur="500"/>
                                        <p:tgtEl>
                                          <p:spTgt spid="4"/>
                                        </p:tgtEl>
                                      </p:cBhvr>
                                    </p:animEffect>
                                  </p:childTnLst>
                                </p:cTn>
                              </p:par>
                            </p:childTnLst>
                          </p:cTn>
                        </p:par>
                        <p:par>
                          <p:cTn id="10" fill="hold">
                            <p:stCondLst>
                              <p:cond delay="500"/>
                            </p:stCondLst>
                            <p:childTnLst>
                              <p:par>
                                <p:cTn id="11" presetID="23" presetClass="entr" presetSubtype="16"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791278" y="2096144"/>
            <a:ext cx="1229282" cy="304735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898718" y="1831906"/>
            <a:ext cx="1229282" cy="3311594"/>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99448" y="1194114"/>
            <a:ext cx="3864551" cy="2508892"/>
          </a:xfrm>
          <a:prstGeom prst="rect">
            <a:avLst/>
          </a:prstGeom>
          <a:noFill/>
        </p:spPr>
        <p:txBody>
          <a:bodyPr wrap="square" rtlCol="0">
            <a:spAutoFit/>
          </a:bodyPr>
          <a:lstStyle/>
          <a:p>
            <a:pPr>
              <a:lnSpc>
                <a:spcPct val="120000"/>
              </a:lnSpc>
              <a:spcAft>
                <a:spcPts val="600"/>
              </a:spcAft>
            </a:pPr>
            <a:r>
              <a:rPr lang="en-US" sz="1400" b="1" dirty="0">
                <a:latin typeface="Roboto slab"/>
                <a:cs typeface="Roboto slab"/>
              </a:rPr>
              <a:t>Chris </a:t>
            </a:r>
            <a:r>
              <a:rPr lang="en-US" sz="1400" b="1" dirty="0" err="1">
                <a:latin typeface="Roboto slab"/>
                <a:cs typeface="Roboto slab"/>
              </a:rPr>
              <a:t>Cokley</a:t>
            </a:r>
            <a:r>
              <a:rPr lang="en-US" sz="1100" b="1" dirty="0">
                <a:latin typeface="Roboto slab"/>
                <a:cs typeface="Roboto slab"/>
              </a:rPr>
              <a:t> </a:t>
            </a:r>
            <a:r>
              <a:rPr lang="en-US" sz="1100" dirty="0">
                <a:latin typeface="Roboto slab"/>
                <a:cs typeface="Roboto slab"/>
              </a:rPr>
              <a:t>has held positions from Vice President of </a:t>
            </a:r>
            <a:r>
              <a:rPr lang="en-US" sz="1100" dirty="0" smtClean="0">
                <a:latin typeface="Roboto slab"/>
                <a:cs typeface="Roboto slab"/>
              </a:rPr>
              <a:t>Marketing </a:t>
            </a:r>
            <a:r>
              <a:rPr lang="en-US" sz="1100" dirty="0">
                <a:latin typeface="Roboto slab"/>
                <a:cs typeface="Roboto slab"/>
              </a:rPr>
              <a:t>to Executive Sales </a:t>
            </a:r>
            <a:r>
              <a:rPr lang="en-US" sz="1100" dirty="0" smtClean="0">
                <a:latin typeface="Roboto slab"/>
                <a:cs typeface="Roboto slab"/>
              </a:rPr>
              <a:t>Director </a:t>
            </a:r>
            <a:r>
              <a:rPr lang="en-US" sz="1100" dirty="0">
                <a:latin typeface="Roboto slab"/>
                <a:cs typeface="Roboto slab"/>
              </a:rPr>
              <a:t>to </a:t>
            </a:r>
            <a:r>
              <a:rPr lang="en-US" sz="1100" dirty="0" smtClean="0">
                <a:latin typeface="Roboto slab"/>
                <a:cs typeface="Roboto slab"/>
              </a:rPr>
              <a:t>CEO, </a:t>
            </a:r>
            <a:r>
              <a:rPr lang="en-US" sz="1100" dirty="0">
                <a:latin typeface="Roboto slab"/>
                <a:cs typeface="Roboto slab"/>
              </a:rPr>
              <a:t>with some of the leading companies in the home based travel agent arena. Chris has long been one of the most sought after </a:t>
            </a:r>
            <a:r>
              <a:rPr lang="en-US" sz="1100" dirty="0" smtClean="0">
                <a:latin typeface="Roboto slab"/>
                <a:cs typeface="Roboto slab"/>
              </a:rPr>
              <a:t>mentors and </a:t>
            </a:r>
            <a:r>
              <a:rPr lang="en-US" sz="1100" dirty="0">
                <a:latin typeface="Roboto slab"/>
                <a:cs typeface="Roboto slab"/>
              </a:rPr>
              <a:t>trainers in the industry. </a:t>
            </a:r>
          </a:p>
          <a:p>
            <a:pPr>
              <a:lnSpc>
                <a:spcPct val="120000"/>
              </a:lnSpc>
              <a:spcAft>
                <a:spcPts val="600"/>
              </a:spcAft>
            </a:pPr>
            <a:r>
              <a:rPr lang="en-US" sz="1400" b="1" dirty="0" smtClean="0">
                <a:latin typeface="Roboto slab"/>
                <a:cs typeface="Roboto slab"/>
              </a:rPr>
              <a:t>Scott </a:t>
            </a:r>
            <a:r>
              <a:rPr lang="en-US" sz="1400" b="1" dirty="0" err="1">
                <a:latin typeface="Roboto slab"/>
                <a:cs typeface="Roboto slab"/>
              </a:rPr>
              <a:t>Tomer</a:t>
            </a:r>
            <a:r>
              <a:rPr lang="en-US" sz="1400" b="1" dirty="0">
                <a:latin typeface="Roboto slab"/>
                <a:cs typeface="Roboto slab"/>
              </a:rPr>
              <a:t> </a:t>
            </a:r>
            <a:r>
              <a:rPr lang="en-US" sz="1100" dirty="0">
                <a:latin typeface="Roboto slab"/>
                <a:cs typeface="Roboto slab"/>
              </a:rPr>
              <a:t>has over 30 years of experience in Direct Sales as both a top </a:t>
            </a:r>
            <a:r>
              <a:rPr lang="en-US" sz="1100" dirty="0" smtClean="0">
                <a:latin typeface="Roboto slab"/>
                <a:cs typeface="Roboto slab"/>
              </a:rPr>
              <a:t>income earning Distributor and as Co-Founder and CEO of a major, publicly traded travel </a:t>
            </a:r>
            <a:r>
              <a:rPr lang="en-US" sz="1100" dirty="0">
                <a:latin typeface="Roboto slab"/>
                <a:cs typeface="Roboto slab"/>
              </a:rPr>
              <a:t>company. His </a:t>
            </a:r>
            <a:r>
              <a:rPr lang="en-US" sz="1100" dirty="0" smtClean="0">
                <a:latin typeface="Roboto slab"/>
                <a:cs typeface="Roboto slab"/>
              </a:rPr>
              <a:t>expertise </a:t>
            </a:r>
            <a:r>
              <a:rPr lang="en-US" sz="1100" dirty="0">
                <a:latin typeface="Roboto slab"/>
                <a:cs typeface="Roboto slab"/>
              </a:rPr>
              <a:t>in marketing compensation plans </a:t>
            </a:r>
            <a:r>
              <a:rPr lang="en-US" sz="1100" dirty="0" smtClean="0">
                <a:latin typeface="Roboto slab"/>
                <a:cs typeface="Roboto slab"/>
              </a:rPr>
              <a:t>and leadership training are </a:t>
            </a:r>
            <a:r>
              <a:rPr lang="en-US" sz="1100" dirty="0">
                <a:latin typeface="Roboto slab"/>
                <a:cs typeface="Roboto slab"/>
              </a:rPr>
              <a:t>legendary in the Network Marketing industry</a:t>
            </a:r>
            <a:r>
              <a:rPr lang="en-US" sz="1100" dirty="0" smtClean="0">
                <a:latin typeface="Roboto slab"/>
                <a:cs typeface="Roboto slab"/>
              </a:rPr>
              <a:t>.</a:t>
            </a:r>
            <a:endParaRPr lang="en-US" sz="1100" dirty="0">
              <a:latin typeface="Roboto slab"/>
              <a:cs typeface="Roboto slab"/>
            </a:endParaRPr>
          </a:p>
        </p:txBody>
      </p:sp>
      <p:sp>
        <p:nvSpPr>
          <p:cNvPr id="4" name="Title 1"/>
          <p:cNvSpPr>
            <a:spLocks noGrp="1"/>
          </p:cNvSpPr>
          <p:nvPr>
            <p:ph type="title"/>
          </p:nvPr>
        </p:nvSpPr>
        <p:spPr>
          <a:xfrm>
            <a:off x="280730" y="84572"/>
            <a:ext cx="8582541" cy="857250"/>
          </a:xfrm>
        </p:spPr>
        <p:txBody>
          <a:bodyPr>
            <a:noAutofit/>
          </a:bodyPr>
          <a:lstStyle/>
          <a:p>
            <a:r>
              <a:rPr lang="en-US" b="1" dirty="0" smtClean="0">
                <a:latin typeface="Montserrat-Bold"/>
                <a:cs typeface="Montserrat-Bold"/>
              </a:rPr>
              <a:t>EXECUTIVE TEAM</a:t>
            </a:r>
            <a:endParaRPr lang="en-US" b="1" dirty="0">
              <a:latin typeface="Montserrat-Bold"/>
              <a:cs typeface="Montserrat-Bold"/>
            </a:endParaRPr>
          </a:p>
        </p:txBody>
      </p:sp>
      <p:pic>
        <p:nvPicPr>
          <p:cNvPr id="6" name="Picture 5" descr="Launch_tour_all_guy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4881" y="1168058"/>
            <a:ext cx="5974080" cy="3985601"/>
          </a:xfrm>
          <a:prstGeom prst="rect">
            <a:avLst/>
          </a:prstGeom>
        </p:spPr>
      </p:pic>
    </p:spTree>
    <p:extLst>
      <p:ext uri="{BB962C8B-B14F-4D97-AF65-F5344CB8AC3E}">
        <p14:creationId xmlns:p14="http://schemas.microsoft.com/office/powerpoint/2010/main" val="2816066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 calcmode="lin" valueType="num">
                                      <p:cBhvr additive="base">
                                        <p:cTn id="16"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8" presetID="2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9610" y="1072194"/>
            <a:ext cx="3691831" cy="2712024"/>
          </a:xfrm>
          <a:prstGeom prst="rect">
            <a:avLst/>
          </a:prstGeom>
          <a:noFill/>
        </p:spPr>
        <p:txBody>
          <a:bodyPr wrap="square" rtlCol="0">
            <a:spAutoFit/>
          </a:bodyPr>
          <a:lstStyle/>
          <a:p>
            <a:pPr>
              <a:lnSpc>
                <a:spcPct val="120000"/>
              </a:lnSpc>
              <a:spcAft>
                <a:spcPts val="600"/>
              </a:spcAft>
            </a:pPr>
            <a:r>
              <a:rPr lang="en-US" sz="1400" b="1" dirty="0" smtClean="0">
                <a:latin typeface="Roboto slab"/>
                <a:cs typeface="Roboto slab"/>
              </a:rPr>
              <a:t>James Tackett </a:t>
            </a:r>
            <a:r>
              <a:rPr lang="en-US" sz="1100" dirty="0" smtClean="0">
                <a:latin typeface="Roboto slab"/>
                <a:cs typeface="Roboto slab"/>
              </a:rPr>
              <a:t>is recognized as one of the top media and marketing professionals in Network Marketing. As a consultant,	 he has produced video and marketing tools for over 50 different Direct Sales companies including many billion dollar brands	 like Avon, </a:t>
            </a:r>
            <a:r>
              <a:rPr lang="en-US" sz="1100" dirty="0" err="1" smtClean="0">
                <a:latin typeface="Roboto slab"/>
                <a:cs typeface="Roboto slab"/>
              </a:rPr>
              <a:t>Herbalife</a:t>
            </a:r>
            <a:r>
              <a:rPr lang="en-US" sz="1100" dirty="0" smtClean="0">
                <a:latin typeface="Roboto slab"/>
                <a:cs typeface="Roboto slab"/>
              </a:rPr>
              <a:t>, and Primerica.</a:t>
            </a:r>
          </a:p>
          <a:p>
            <a:pPr>
              <a:lnSpc>
                <a:spcPct val="120000"/>
              </a:lnSpc>
              <a:spcAft>
                <a:spcPts val="600"/>
              </a:spcAft>
            </a:pPr>
            <a:r>
              <a:rPr lang="en-US" sz="1400" b="1" dirty="0" smtClean="0">
                <a:latin typeface="Roboto slab"/>
                <a:cs typeface="Roboto slab"/>
              </a:rPr>
              <a:t>Lloyd “Coach” </a:t>
            </a:r>
            <a:r>
              <a:rPr lang="en-US" sz="1400" b="1" dirty="0" err="1" smtClean="0">
                <a:latin typeface="Roboto slab"/>
                <a:cs typeface="Roboto slab"/>
              </a:rPr>
              <a:t>Tomer</a:t>
            </a:r>
            <a:r>
              <a:rPr lang="en-US" sz="1400" b="1" dirty="0" smtClean="0">
                <a:latin typeface="Roboto slab"/>
                <a:cs typeface="Roboto slab"/>
              </a:rPr>
              <a:t> </a:t>
            </a:r>
            <a:r>
              <a:rPr lang="en-US" sz="1100" dirty="0" smtClean="0">
                <a:latin typeface="Roboto slab"/>
                <a:cs typeface="Roboto slab"/>
              </a:rPr>
              <a:t>is a former paratrooper, pastor,	 and multi-million dollar earner. He is recognized as one of the greatest recruiters in the history of network marketing, helping hundreds of thousands of individuals all across the country get more out of life through the Direct Sales industry.</a:t>
            </a:r>
            <a:endParaRPr lang="en-US" sz="1100" dirty="0">
              <a:latin typeface="Roboto slab"/>
              <a:cs typeface="Roboto slab"/>
            </a:endParaRPr>
          </a:p>
        </p:txBody>
      </p:sp>
      <p:sp>
        <p:nvSpPr>
          <p:cNvPr id="6" name="Title 1"/>
          <p:cNvSpPr>
            <a:spLocks noGrp="1"/>
          </p:cNvSpPr>
          <p:nvPr>
            <p:ph type="title"/>
          </p:nvPr>
        </p:nvSpPr>
        <p:spPr>
          <a:xfrm>
            <a:off x="280730" y="84572"/>
            <a:ext cx="8582541" cy="857250"/>
          </a:xfrm>
        </p:spPr>
        <p:txBody>
          <a:bodyPr>
            <a:noAutofit/>
          </a:bodyPr>
          <a:lstStyle/>
          <a:p>
            <a:r>
              <a:rPr lang="en-US" b="1" dirty="0" smtClean="0">
                <a:latin typeface="Montserrat-Bold"/>
                <a:cs typeface="Montserrat-Bold"/>
              </a:rPr>
              <a:t>EXECUTIVE TEAM</a:t>
            </a:r>
            <a:endParaRPr lang="en-US" b="1" dirty="0">
              <a:latin typeface="Montserrat-Bold"/>
              <a:cs typeface="Montserrat-Bold"/>
            </a:endParaRPr>
          </a:p>
        </p:txBody>
      </p:sp>
      <p:sp>
        <p:nvSpPr>
          <p:cNvPr id="7" name="Rectangle 6"/>
          <p:cNvSpPr/>
          <p:nvPr/>
        </p:nvSpPr>
        <p:spPr>
          <a:xfrm>
            <a:off x="7853680" y="1421332"/>
            <a:ext cx="1300480" cy="3722168"/>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368800" y="1660664"/>
            <a:ext cx="1239520" cy="3696195"/>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Launch_tour_all_guy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4881" y="1168058"/>
            <a:ext cx="5974080" cy="3985601"/>
          </a:xfrm>
          <a:prstGeom prst="rect">
            <a:avLst/>
          </a:prstGeom>
        </p:spPr>
      </p:pic>
    </p:spTree>
    <p:extLst>
      <p:ext uri="{BB962C8B-B14F-4D97-AF65-F5344CB8AC3E}">
        <p14:creationId xmlns:p14="http://schemas.microsoft.com/office/powerpoint/2010/main" val="17179522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 calcmode="lin" valueType="num">
                                      <p:cBhvr additive="base">
                                        <p:cTn id="16"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8" presetID="2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hinkstockPhotos-49254947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5120"/>
            <a:ext cx="9135872" cy="5471730"/>
          </a:xfrm>
          <a:prstGeom prst="rect">
            <a:avLst/>
          </a:prstGeom>
        </p:spPr>
      </p:pic>
      <p:sp>
        <p:nvSpPr>
          <p:cNvPr id="3" name="Content Placeholder 2"/>
          <p:cNvSpPr>
            <a:spLocks noGrp="1"/>
          </p:cNvSpPr>
          <p:nvPr>
            <p:ph idx="1"/>
          </p:nvPr>
        </p:nvSpPr>
        <p:spPr>
          <a:xfrm>
            <a:off x="457200" y="878203"/>
            <a:ext cx="8229600" cy="3394472"/>
          </a:xfrm>
        </p:spPr>
        <p:txBody>
          <a:bodyPr>
            <a:noAutofit/>
          </a:bodyPr>
          <a:lstStyle/>
          <a:p>
            <a:pPr>
              <a:lnSpc>
                <a:spcPct val="130000"/>
              </a:lnSpc>
              <a:buFont typeface="Wingdings" charset="2"/>
              <a:buChar char="ü"/>
            </a:pPr>
            <a:r>
              <a:rPr lang="en-US" sz="2000" dirty="0" err="1" smtClean="0">
                <a:latin typeface="Roboto slab"/>
                <a:cs typeface="Roboto slab"/>
              </a:rPr>
              <a:t>SurgeAPP</a:t>
            </a:r>
            <a:endParaRPr lang="en-US" sz="2000" dirty="0" smtClean="0">
              <a:latin typeface="Roboto slab"/>
              <a:cs typeface="Roboto slab"/>
            </a:endParaRPr>
          </a:p>
          <a:p>
            <a:pPr>
              <a:lnSpc>
                <a:spcPct val="130000"/>
              </a:lnSpc>
              <a:buFont typeface="Wingdings" charset="2"/>
              <a:buChar char="ü"/>
            </a:pPr>
            <a:r>
              <a:rPr lang="en-US" sz="2000" dirty="0" smtClean="0">
                <a:latin typeface="Roboto slab"/>
                <a:cs typeface="Roboto slab"/>
              </a:rPr>
              <a:t>Wealth Builder Academy</a:t>
            </a:r>
          </a:p>
          <a:p>
            <a:pPr>
              <a:lnSpc>
                <a:spcPct val="130000"/>
              </a:lnSpc>
              <a:buFont typeface="Wingdings" charset="2"/>
              <a:buChar char="ü"/>
            </a:pPr>
            <a:r>
              <a:rPr lang="en-US" sz="2000" dirty="0" smtClean="0">
                <a:latin typeface="Roboto slab"/>
                <a:cs typeface="Roboto slab"/>
              </a:rPr>
              <a:t>Social Media Training</a:t>
            </a:r>
          </a:p>
          <a:p>
            <a:pPr>
              <a:lnSpc>
                <a:spcPct val="130000"/>
              </a:lnSpc>
              <a:buFont typeface="Wingdings" charset="2"/>
              <a:buChar char="ü"/>
            </a:pPr>
            <a:r>
              <a:rPr lang="en-US" sz="2000" dirty="0" smtClean="0">
                <a:latin typeface="Roboto slab"/>
                <a:cs typeface="Roboto slab"/>
              </a:rPr>
              <a:t>Websites and Free </a:t>
            </a:r>
            <a:r>
              <a:rPr lang="en-US" sz="2000" dirty="0">
                <a:latin typeface="Roboto slab"/>
                <a:cs typeface="Roboto slab"/>
              </a:rPr>
              <a:t>M</a:t>
            </a:r>
            <a:r>
              <a:rPr lang="en-US" sz="2000" dirty="0" smtClean="0">
                <a:latin typeface="Roboto slab"/>
                <a:cs typeface="Roboto slab"/>
              </a:rPr>
              <a:t>arketing </a:t>
            </a:r>
            <a:r>
              <a:rPr lang="en-US" sz="2000" dirty="0">
                <a:latin typeface="Roboto slab"/>
                <a:cs typeface="Roboto slab"/>
              </a:rPr>
              <a:t>V</a:t>
            </a:r>
            <a:r>
              <a:rPr lang="en-US" sz="2000" dirty="0" smtClean="0">
                <a:latin typeface="Roboto slab"/>
                <a:cs typeface="Roboto slab"/>
              </a:rPr>
              <a:t>ideos</a:t>
            </a:r>
          </a:p>
          <a:p>
            <a:pPr>
              <a:lnSpc>
                <a:spcPct val="130000"/>
              </a:lnSpc>
              <a:buFont typeface="Wingdings" charset="2"/>
              <a:buChar char="ü"/>
            </a:pPr>
            <a:r>
              <a:rPr lang="en-US" sz="2000" dirty="0" smtClean="0">
                <a:latin typeface="Roboto slab"/>
                <a:cs typeface="Roboto slab"/>
              </a:rPr>
              <a:t>Incentive Trips</a:t>
            </a:r>
          </a:p>
          <a:p>
            <a:pPr>
              <a:lnSpc>
                <a:spcPct val="130000"/>
              </a:lnSpc>
              <a:buFont typeface="Wingdings" charset="2"/>
              <a:buChar char="ü"/>
            </a:pPr>
            <a:r>
              <a:rPr lang="en-US" sz="2000" dirty="0" smtClean="0">
                <a:latin typeface="Roboto slab"/>
                <a:cs typeface="Roboto slab"/>
              </a:rPr>
              <a:t>Contests and Bonuses</a:t>
            </a:r>
          </a:p>
          <a:p>
            <a:pPr>
              <a:lnSpc>
                <a:spcPct val="130000"/>
              </a:lnSpc>
              <a:buFont typeface="Wingdings" charset="2"/>
              <a:buChar char="ü"/>
            </a:pPr>
            <a:r>
              <a:rPr lang="en-US" sz="2000" dirty="0" smtClean="0">
                <a:latin typeface="Roboto slab"/>
                <a:cs typeface="Roboto slab"/>
              </a:rPr>
              <a:t>Recognition and FUN</a:t>
            </a:r>
          </a:p>
          <a:p>
            <a:pPr>
              <a:lnSpc>
                <a:spcPct val="130000"/>
              </a:lnSpc>
              <a:buFont typeface="Wingdings" charset="2"/>
              <a:buChar char="ü"/>
            </a:pPr>
            <a:endParaRPr lang="en-US" sz="2000" dirty="0" smtClean="0">
              <a:latin typeface="Roboto slab"/>
              <a:cs typeface="Roboto slab"/>
            </a:endParaRPr>
          </a:p>
          <a:p>
            <a:pPr>
              <a:lnSpc>
                <a:spcPct val="130000"/>
              </a:lnSpc>
              <a:buFont typeface="Wingdings" charset="2"/>
              <a:buChar char="ü"/>
            </a:pPr>
            <a:endParaRPr lang="en-US" sz="2000" dirty="0">
              <a:latin typeface="Roboto slab"/>
              <a:cs typeface="Roboto slab"/>
            </a:endParaRPr>
          </a:p>
        </p:txBody>
      </p:sp>
      <p:sp>
        <p:nvSpPr>
          <p:cNvPr id="4" name="Title 1"/>
          <p:cNvSpPr txBox="1">
            <a:spLocks/>
          </p:cNvSpPr>
          <p:nvPr/>
        </p:nvSpPr>
        <p:spPr>
          <a:xfrm>
            <a:off x="822960" y="274323"/>
            <a:ext cx="7520940" cy="41148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latin typeface="Montserrat"/>
                <a:cs typeface="Montserrat"/>
              </a:rPr>
              <a:t>Tools and Training</a:t>
            </a:r>
            <a:endParaRPr lang="en-US" sz="4000" b="1" dirty="0">
              <a:latin typeface="Montserrat"/>
              <a:cs typeface="Montserrat"/>
            </a:endParaRPr>
          </a:p>
        </p:txBody>
      </p:sp>
      <p:pic>
        <p:nvPicPr>
          <p:cNvPr id="6" name="Picture 5" descr="ap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2616" y="947941"/>
            <a:ext cx="3109568" cy="3109568"/>
          </a:xfrm>
          <a:prstGeom prst="rect">
            <a:avLst/>
          </a:prstGeom>
        </p:spPr>
      </p:pic>
      <p:pic>
        <p:nvPicPr>
          <p:cNvPr id="7" name="Picture 6" descr="Wealth_Builder_Academy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2616" y="809891"/>
            <a:ext cx="3223097" cy="3367261"/>
          </a:xfrm>
          <a:prstGeom prst="rect">
            <a:avLst/>
          </a:prstGeom>
        </p:spPr>
      </p:pic>
      <p:pic>
        <p:nvPicPr>
          <p:cNvPr id="9" name="Picture 8" descr="ThinkstockPhotos-200512925-00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6305" y="1113600"/>
            <a:ext cx="3530272" cy="2354069"/>
          </a:xfrm>
          <a:prstGeom prst="rect">
            <a:avLst/>
          </a:prstGeom>
        </p:spPr>
      </p:pic>
      <p:pic>
        <p:nvPicPr>
          <p:cNvPr id="10" name="Picture 9" descr="ThinkstockPhotos-48952349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6180" y="1113600"/>
            <a:ext cx="3532766" cy="2354069"/>
          </a:xfrm>
          <a:prstGeom prst="rect">
            <a:avLst/>
          </a:prstGeom>
        </p:spPr>
      </p:pic>
      <p:pic>
        <p:nvPicPr>
          <p:cNvPr id="11" name="Picture 10" descr="ThinkstockPhotos-9743024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54069" y="1090673"/>
            <a:ext cx="3572508" cy="2376996"/>
          </a:xfrm>
          <a:prstGeom prst="rect">
            <a:avLst/>
          </a:prstGeom>
        </p:spPr>
      </p:pic>
    </p:spTree>
    <p:extLst>
      <p:ext uri="{BB962C8B-B14F-4D97-AF65-F5344CB8AC3E}">
        <p14:creationId xmlns:p14="http://schemas.microsoft.com/office/powerpoint/2010/main" val="486772961"/>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1" end="1"/>
                                            </p:txEl>
                                          </p:spTgt>
                                        </p:tgtEl>
                                        <p:attrNameLst>
                                          <p:attrName>ppt_h</p:attrName>
                                        </p:attrNameLst>
                                      </p:cBhvr>
                                      <p:tavLst>
                                        <p:tav tm="0">
                                          <p:val>
                                            <p:fltVal val="0"/>
                                          </p:val>
                                        </p:tav>
                                        <p:tav tm="100000">
                                          <p:val>
                                            <p:strVal val="#ppt_h"/>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p:cTn id="2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2" end="2"/>
                                            </p:txEl>
                                          </p:spTgt>
                                        </p:tgtEl>
                                        <p:attrNameLst>
                                          <p:attrName>ppt_h</p:attrName>
                                        </p:attrNameLst>
                                      </p:cBhvr>
                                      <p:tavLst>
                                        <p:tav tm="0">
                                          <p:val>
                                            <p:fltVal val="0"/>
                                          </p:val>
                                        </p:tav>
                                        <p:tav tm="100000">
                                          <p:val>
                                            <p:strVal val="#ppt_h"/>
                                          </p:val>
                                        </p:tav>
                                      </p:tavLst>
                                    </p:anim>
                                  </p:childTnLst>
                                </p:cTn>
                              </p:par>
                              <p:par>
                                <p:cTn id="29" presetID="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p:cTn id="3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3" end="3"/>
                                            </p:txEl>
                                          </p:spTgt>
                                        </p:tgtEl>
                                        <p:attrNameLst>
                                          <p:attrName>ppt_h</p:attrName>
                                        </p:attrNameLst>
                                      </p:cBhvr>
                                      <p:tavLst>
                                        <p:tav tm="0">
                                          <p:val>
                                            <p:fltVal val="0"/>
                                          </p:val>
                                        </p:tav>
                                        <p:tav tm="100000">
                                          <p:val>
                                            <p:strVal val="#ppt_h"/>
                                          </p:val>
                                        </p:tav>
                                      </p:tavLst>
                                    </p:anim>
                                  </p:childTnLst>
                                </p:cTn>
                              </p:par>
                              <p:par>
                                <p:cTn id="39" presetID="2" presetClass="entr" presetSubtype="2"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1+#ppt_w/2"/>
                                          </p:val>
                                        </p:tav>
                                        <p:tav tm="100000">
                                          <p:val>
                                            <p:strVal val="#ppt_x"/>
                                          </p:val>
                                        </p:tav>
                                      </p:tavLst>
                                    </p:anim>
                                    <p:anim calcmode="lin" valueType="num">
                                      <p:cBhvr additive="base">
                                        <p:cTn id="42" dur="500" fill="hold"/>
                                        <p:tgtEl>
                                          <p:spTgt spid="9"/>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p:cTn id="4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8" dur="500" fill="hold"/>
                                        <p:tgtEl>
                                          <p:spTgt spid="3">
                                            <p:txEl>
                                              <p:pRg st="4" end="4"/>
                                            </p:txEl>
                                          </p:spTgt>
                                        </p:tgtEl>
                                        <p:attrNameLst>
                                          <p:attrName>ppt_h</p:attrName>
                                        </p:attrNameLst>
                                      </p:cBhvr>
                                      <p:tavLst>
                                        <p:tav tm="0">
                                          <p:val>
                                            <p:fltVal val="0"/>
                                          </p:val>
                                        </p:tav>
                                        <p:tav tm="100000">
                                          <p:val>
                                            <p:strVal val="#ppt_h"/>
                                          </p:val>
                                        </p:tav>
                                      </p:tavLst>
                                    </p:anim>
                                  </p:childTnLst>
                                </p:cTn>
                              </p:par>
                              <p:par>
                                <p:cTn id="49" presetID="2" presetClass="entr" presetSubtype="2"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1+#ppt_w/2"/>
                                          </p:val>
                                        </p:tav>
                                        <p:tav tm="100000">
                                          <p:val>
                                            <p:strVal val="#ppt_x"/>
                                          </p:val>
                                        </p:tav>
                                      </p:tavLst>
                                    </p:anim>
                                    <p:anim calcmode="lin" valueType="num">
                                      <p:cBhvr additive="base">
                                        <p:cTn id="52" dur="500" fill="hold"/>
                                        <p:tgtEl>
                                          <p:spTgt spid="10"/>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anim calcmode="lin" valueType="num">
                                      <p:cBhvr>
                                        <p:cTn id="5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8" dur="500" fill="hold"/>
                                        <p:tgtEl>
                                          <p:spTgt spid="3">
                                            <p:txEl>
                                              <p:pRg st="5" end="5"/>
                                            </p:txEl>
                                          </p:spTgt>
                                        </p:tgtEl>
                                        <p:attrNameLst>
                                          <p:attrName>ppt_h</p:attrName>
                                        </p:attrNameLst>
                                      </p:cBhvr>
                                      <p:tavLst>
                                        <p:tav tm="0">
                                          <p:val>
                                            <p:fltVal val="0"/>
                                          </p:val>
                                        </p:tav>
                                        <p:tav tm="100000">
                                          <p:val>
                                            <p:strVal val="#ppt_h"/>
                                          </p:val>
                                        </p:tav>
                                      </p:tavLst>
                                    </p:anim>
                                  </p:childTnLst>
                                </p:cTn>
                              </p:par>
                              <p:par>
                                <p:cTn id="59" presetID="2" presetClass="entr" presetSubtype="2"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1+#ppt_w/2"/>
                                          </p:val>
                                        </p:tav>
                                        <p:tav tm="100000">
                                          <p:val>
                                            <p:strVal val="#ppt_x"/>
                                          </p:val>
                                        </p:tav>
                                      </p:tavLst>
                                    </p:anim>
                                    <p:anim calcmode="lin" valueType="num">
                                      <p:cBhvr additive="base">
                                        <p:cTn id="6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3" presetClass="entr" presetSubtype="16" fill="hold" grpId="0" nodeType="clickEffect">
                                  <p:stCondLst>
                                    <p:cond delay="0"/>
                                  </p:stCondLst>
                                  <p:childTnLst>
                                    <p:set>
                                      <p:cBhvr>
                                        <p:cTn id="66" dur="1" fill="hold">
                                          <p:stCondLst>
                                            <p:cond delay="0"/>
                                          </p:stCondLst>
                                        </p:cTn>
                                        <p:tgtEl>
                                          <p:spTgt spid="3">
                                            <p:txEl>
                                              <p:pRg st="6" end="6"/>
                                            </p:txEl>
                                          </p:spTgt>
                                        </p:tgtEl>
                                        <p:attrNameLst>
                                          <p:attrName>style.visibility</p:attrName>
                                        </p:attrNameLst>
                                      </p:cBhvr>
                                      <p:to>
                                        <p:strVal val="visible"/>
                                      </p:to>
                                    </p:set>
                                    <p:anim calcmode="lin" valueType="num">
                                      <p:cBhvr>
                                        <p:cTn id="67"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68" dur="500" fill="hold"/>
                                        <p:tgtEl>
                                          <p:spTgt spid="3">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875" y="1200151"/>
            <a:ext cx="8715375" cy="3394472"/>
          </a:xfrm>
        </p:spPr>
        <p:txBody>
          <a:bodyPr>
            <a:normAutofit/>
          </a:bodyPr>
          <a:lstStyle/>
          <a:p>
            <a:pPr marL="457200" indent="-457200" algn="ctr">
              <a:spcAft>
                <a:spcPts val="1800"/>
              </a:spcAft>
              <a:buFont typeface="+mj-lt"/>
              <a:buAutoNum type="arabicPeriod"/>
            </a:pPr>
            <a:r>
              <a:rPr lang="en-US" sz="2400" dirty="0" smtClean="0">
                <a:latin typeface="Roboto slab"/>
                <a:cs typeface="Roboto slab"/>
              </a:rPr>
              <a:t>“I see the potential and I’m ready to build an empire.”</a:t>
            </a:r>
          </a:p>
          <a:p>
            <a:pPr marL="457200" indent="-457200" algn="ctr">
              <a:spcAft>
                <a:spcPts val="1800"/>
              </a:spcAft>
              <a:buFont typeface="+mj-lt"/>
              <a:buAutoNum type="arabicPeriod"/>
            </a:pPr>
            <a:r>
              <a:rPr lang="en-US" sz="2400" dirty="0" smtClean="0">
                <a:latin typeface="Roboto slab"/>
                <a:cs typeface="Roboto slab"/>
              </a:rPr>
              <a:t>“I see the value and want to make money on the travel of my social network and get the perks of Membership.”</a:t>
            </a:r>
          </a:p>
          <a:p>
            <a:pPr marL="457200" indent="-457200" algn="ctr">
              <a:spcAft>
                <a:spcPts val="1800"/>
              </a:spcAft>
              <a:buFont typeface="+mj-lt"/>
              <a:buAutoNum type="arabicPeriod"/>
            </a:pPr>
            <a:r>
              <a:rPr lang="en-US" sz="2400" dirty="0" smtClean="0">
                <a:latin typeface="Roboto slab"/>
                <a:cs typeface="Roboto slab"/>
              </a:rPr>
              <a:t>“I’m not ready to start a business but I will definitely check your Vortex site first when I purchase travel.”</a:t>
            </a:r>
            <a:endParaRPr lang="en-US" sz="2400" dirty="0">
              <a:latin typeface="Roboto slab"/>
              <a:cs typeface="Roboto slab"/>
            </a:endParaRPr>
          </a:p>
        </p:txBody>
      </p:sp>
      <p:sp>
        <p:nvSpPr>
          <p:cNvPr id="4" name="Title 1"/>
          <p:cNvSpPr txBox="1">
            <a:spLocks/>
          </p:cNvSpPr>
          <p:nvPr/>
        </p:nvSpPr>
        <p:spPr>
          <a:xfrm>
            <a:off x="822960" y="274323"/>
            <a:ext cx="7520940" cy="41148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latin typeface="Montserrat"/>
                <a:cs typeface="Montserrat"/>
              </a:rPr>
              <a:t>Three Outcomes…</a:t>
            </a:r>
            <a:endParaRPr lang="en-US" sz="4000" b="1" dirty="0">
              <a:latin typeface="Montserrat"/>
              <a:cs typeface="Montserrat"/>
            </a:endParaRPr>
          </a:p>
        </p:txBody>
      </p:sp>
    </p:spTree>
    <p:extLst>
      <p:ext uri="{BB962C8B-B14F-4D97-AF65-F5344CB8AC3E}">
        <p14:creationId xmlns:p14="http://schemas.microsoft.com/office/powerpoint/2010/main" val="1384164215"/>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inkstockPhotos-48876476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3427" y="627607"/>
            <a:ext cx="4403113" cy="3302334"/>
          </a:xfrm>
          <a:prstGeom prst="rect">
            <a:avLst/>
          </a:prstGeom>
        </p:spPr>
      </p:pic>
      <p:sp>
        <p:nvSpPr>
          <p:cNvPr id="2" name="Title 1"/>
          <p:cNvSpPr>
            <a:spLocks noGrp="1"/>
          </p:cNvSpPr>
          <p:nvPr>
            <p:ph type="title"/>
          </p:nvPr>
        </p:nvSpPr>
        <p:spPr>
          <a:xfrm>
            <a:off x="822960" y="274323"/>
            <a:ext cx="7520940" cy="411480"/>
          </a:xfrm>
        </p:spPr>
        <p:txBody>
          <a:bodyPr>
            <a:normAutofit fontScale="90000"/>
          </a:bodyPr>
          <a:lstStyle/>
          <a:p>
            <a:pPr algn="ctr"/>
            <a:r>
              <a:rPr lang="en-US" sz="4400" b="1" dirty="0" smtClean="0">
                <a:latin typeface="Montserrat"/>
                <a:cs typeface="Montserrat"/>
              </a:rPr>
              <a:t>Get Ready</a:t>
            </a:r>
            <a:r>
              <a:rPr lang="is-IS" sz="4400" b="1" dirty="0" smtClean="0">
                <a:latin typeface="Montserrat"/>
                <a:cs typeface="Montserrat"/>
              </a:rPr>
              <a:t>…</a:t>
            </a:r>
            <a:endParaRPr lang="en-US" sz="4400" b="1" dirty="0">
              <a:latin typeface="Montserrat"/>
              <a:cs typeface="Montserrat"/>
            </a:endParaRPr>
          </a:p>
        </p:txBody>
      </p:sp>
      <p:sp>
        <p:nvSpPr>
          <p:cNvPr id="3" name="Content Placeholder 2"/>
          <p:cNvSpPr>
            <a:spLocks noGrp="1"/>
          </p:cNvSpPr>
          <p:nvPr>
            <p:ph idx="1"/>
          </p:nvPr>
        </p:nvSpPr>
        <p:spPr>
          <a:xfrm>
            <a:off x="457200" y="1012348"/>
            <a:ext cx="8229600" cy="3394472"/>
          </a:xfrm>
          <a:ln>
            <a:noFill/>
          </a:ln>
        </p:spPr>
        <p:txBody>
          <a:bodyPr>
            <a:noAutofit/>
          </a:bodyPr>
          <a:lstStyle/>
          <a:p>
            <a:pPr marL="0" indent="0" algn="ctr">
              <a:lnSpc>
                <a:spcPct val="50000"/>
              </a:lnSpc>
              <a:buNone/>
            </a:pPr>
            <a:r>
              <a:rPr lang="en-US" sz="2800" b="1" dirty="0" smtClean="0">
                <a:solidFill>
                  <a:srgbClr val="1F497D"/>
                </a:solidFill>
                <a:effectLst/>
                <a:latin typeface="Roboto slab"/>
                <a:cs typeface="Roboto slab"/>
              </a:rPr>
              <a:t>PUT YOUR “BUSINESS HAT” ON!</a:t>
            </a:r>
          </a:p>
          <a:p>
            <a:pPr marL="0" indent="365760">
              <a:lnSpc>
                <a:spcPct val="150000"/>
              </a:lnSpc>
              <a:buFont typeface="Wingdings" charset="2"/>
              <a:buChar char="ü"/>
            </a:pPr>
            <a:r>
              <a:rPr lang="en-US" sz="2400" b="0" dirty="0" smtClean="0">
                <a:effectLst/>
                <a:latin typeface="Roboto slab"/>
                <a:cs typeface="Roboto slab"/>
              </a:rPr>
              <a:t>New Economy</a:t>
            </a:r>
          </a:p>
          <a:p>
            <a:pPr marL="0" indent="365760">
              <a:lnSpc>
                <a:spcPct val="140000"/>
              </a:lnSpc>
              <a:buFont typeface="Wingdings" charset="2"/>
              <a:buChar char="ü"/>
            </a:pPr>
            <a:r>
              <a:rPr lang="en-US" sz="2400" b="0" dirty="0" smtClean="0">
                <a:effectLst/>
                <a:latin typeface="Roboto slab"/>
                <a:cs typeface="Roboto slab"/>
              </a:rPr>
              <a:t>40/40/40 is not the answer</a:t>
            </a:r>
            <a:endParaRPr lang="en-US" sz="2400" b="0" dirty="0">
              <a:effectLst/>
              <a:latin typeface="Roboto slab"/>
              <a:cs typeface="Roboto slab"/>
            </a:endParaRPr>
          </a:p>
          <a:p>
            <a:pPr marL="0" indent="365760">
              <a:lnSpc>
                <a:spcPct val="140000"/>
              </a:lnSpc>
              <a:buFont typeface="Wingdings" charset="2"/>
              <a:buChar char="ü"/>
            </a:pPr>
            <a:r>
              <a:rPr lang="en-US" sz="2400" b="0" dirty="0" smtClean="0">
                <a:effectLst/>
                <a:latin typeface="Roboto slab"/>
                <a:cs typeface="Roboto slab"/>
              </a:rPr>
              <a:t>95% will retire broke</a:t>
            </a:r>
          </a:p>
          <a:p>
            <a:pPr marL="0" indent="365760">
              <a:lnSpc>
                <a:spcPct val="140000"/>
              </a:lnSpc>
              <a:buFont typeface="Wingdings" charset="2"/>
              <a:buChar char="ü"/>
            </a:pPr>
            <a:r>
              <a:rPr lang="en-US" sz="2400" b="0" dirty="0" smtClean="0">
                <a:effectLst/>
                <a:latin typeface="Roboto slab"/>
                <a:cs typeface="Roboto slab"/>
              </a:rPr>
              <a:t>The wealthiest people in the world </a:t>
            </a:r>
            <a:endParaRPr lang="en-US" sz="2400" dirty="0">
              <a:effectLst/>
              <a:latin typeface="Roboto slab"/>
              <a:cs typeface="Roboto slab"/>
            </a:endParaRPr>
          </a:p>
          <a:p>
            <a:pPr marL="0" indent="0">
              <a:lnSpc>
                <a:spcPct val="80000"/>
              </a:lnSpc>
              <a:buNone/>
            </a:pPr>
            <a:r>
              <a:rPr lang="en-US" sz="2400" b="0" dirty="0" smtClean="0">
                <a:effectLst/>
                <a:latin typeface="Roboto slab"/>
                <a:cs typeface="Roboto slab"/>
              </a:rPr>
              <a:t>      do not have “jobs”</a:t>
            </a:r>
          </a:p>
          <a:p>
            <a:pPr marL="0" indent="365760">
              <a:lnSpc>
                <a:spcPct val="140000"/>
              </a:lnSpc>
              <a:buFont typeface="Wingdings" charset="2"/>
              <a:buChar char="ü"/>
            </a:pPr>
            <a:r>
              <a:rPr lang="en-US" sz="2400" b="0" dirty="0" smtClean="0">
                <a:effectLst/>
                <a:latin typeface="Roboto slab"/>
                <a:cs typeface="Roboto slab"/>
              </a:rPr>
              <a:t>Business ownership is the American Dream</a:t>
            </a:r>
          </a:p>
        </p:txBody>
      </p:sp>
    </p:spTree>
    <p:extLst>
      <p:ext uri="{BB962C8B-B14F-4D97-AF65-F5344CB8AC3E}">
        <p14:creationId xmlns:p14="http://schemas.microsoft.com/office/powerpoint/2010/main" val="1972687015"/>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3">
                                            <p:txEl>
                                              <p:pRg st="0" end="0"/>
                                            </p:txEl>
                                          </p:spTgt>
                                        </p:tgtEl>
                                      </p:cBhvr>
                                    </p:animEffect>
                                    <p:animScale>
                                      <p:cBhvr>
                                        <p:cTn id="12" dur="250" autoRev="1" fill="hold"/>
                                        <p:tgtEl>
                                          <p:spTgt spid="3">
                                            <p:txEl>
                                              <p:pRg st="0" end="0"/>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1" end="1"/>
                                            </p:txEl>
                                          </p:spTgt>
                                        </p:tgtEl>
                                        <p:attrNameLst>
                                          <p:attrName>ppt_h</p:attrName>
                                        </p:attrNameLst>
                                      </p:cBhvr>
                                      <p:tavLst>
                                        <p:tav tm="0">
                                          <p:val>
                                            <p:fltVal val="0"/>
                                          </p:val>
                                        </p:tav>
                                        <p:tav tm="100000">
                                          <p:val>
                                            <p:strVal val="#ppt_h"/>
                                          </p:val>
                                        </p:tav>
                                      </p:tavLst>
                                    </p:anim>
                                  </p:childTnLst>
                                </p:cTn>
                              </p:par>
                              <p:par>
                                <p:cTn id="19" presetID="2" presetClass="entr" presetSubtype="2"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p:cTn id="2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4" end="4"/>
                                            </p:txEl>
                                          </p:spTgt>
                                        </p:tgtEl>
                                        <p:attrNameLst>
                                          <p:attrName>ppt_h</p:attrName>
                                        </p:attrNameLst>
                                      </p:cBhvr>
                                      <p:tavLst>
                                        <p:tav tm="0">
                                          <p:val>
                                            <p:fltVal val="0"/>
                                          </p:val>
                                        </p:tav>
                                        <p:tav tm="100000">
                                          <p:val>
                                            <p:strVal val="#ppt_h"/>
                                          </p:val>
                                        </p:tav>
                                      </p:tavLst>
                                    </p:anim>
                                  </p:childTnLst>
                                </p:cTn>
                              </p:par>
                              <p:par>
                                <p:cTn id="41" presetID="23" presetClass="entr" presetSubtype="16" fill="hold" grpId="0" nodeType="with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p:cTn id="43"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Content Placeholder 7" descr="wealthy.jpg"/>
          <p:cNvPicPr>
            <a:picLocks noGrp="1" noChangeAspect="1"/>
          </p:cNvPicPr>
          <p:nvPr>
            <p:ph idx="1"/>
          </p:nvPr>
        </p:nvPicPr>
        <p:blipFill rotWithShape="1">
          <a:blip r:embed="rId2">
            <a:extLst>
              <a:ext uri="{28A0092B-C50C-407E-A947-70E740481C1C}">
                <a14:useLocalDpi xmlns:a14="http://schemas.microsoft.com/office/drawing/2010/main" val="0"/>
              </a:ext>
            </a:extLst>
          </a:blip>
          <a:srcRect l="3362" r="3362"/>
          <a:stretch/>
        </p:blipFill>
        <p:spPr>
          <a:xfrm>
            <a:off x="-304499" y="975552"/>
            <a:ext cx="9560305" cy="4167948"/>
          </a:xfrm>
        </p:spPr>
      </p:pic>
      <p:sp>
        <p:nvSpPr>
          <p:cNvPr id="4" name="Title 1"/>
          <p:cNvSpPr txBox="1">
            <a:spLocks/>
          </p:cNvSpPr>
          <p:nvPr/>
        </p:nvSpPr>
        <p:spPr>
          <a:xfrm>
            <a:off x="822960" y="274323"/>
            <a:ext cx="7520940" cy="41148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latin typeface="Montserrat"/>
                <a:cs typeface="Montserrat"/>
              </a:rPr>
              <a:t>One Last Thought…</a:t>
            </a:r>
            <a:endParaRPr lang="en-US" sz="4000" b="1" dirty="0">
              <a:solidFill>
                <a:schemeClr val="bg1"/>
              </a:solidFill>
              <a:latin typeface="Montserrat"/>
              <a:cs typeface="Montserrat"/>
            </a:endParaRPr>
          </a:p>
        </p:txBody>
      </p:sp>
    </p:spTree>
    <p:extLst>
      <p:ext uri="{BB962C8B-B14F-4D97-AF65-F5344CB8AC3E}">
        <p14:creationId xmlns:p14="http://schemas.microsoft.com/office/powerpoint/2010/main" val="3642127051"/>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hinkstockPhotos-rbso_2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3857" y="685803"/>
            <a:ext cx="2039929" cy="3376464"/>
          </a:xfrm>
          <a:prstGeom prst="rect">
            <a:avLst/>
          </a:prstGeom>
        </p:spPr>
      </p:pic>
      <p:sp>
        <p:nvSpPr>
          <p:cNvPr id="3" name="Content Placeholder 2"/>
          <p:cNvSpPr>
            <a:spLocks noGrp="1"/>
          </p:cNvSpPr>
          <p:nvPr>
            <p:ph idx="1"/>
          </p:nvPr>
        </p:nvSpPr>
        <p:spPr>
          <a:xfrm>
            <a:off x="245531" y="1012348"/>
            <a:ext cx="8229600" cy="3394472"/>
          </a:xfrm>
        </p:spPr>
        <p:txBody>
          <a:bodyPr>
            <a:noAutofit/>
          </a:bodyPr>
          <a:lstStyle/>
          <a:p>
            <a:pPr marL="0">
              <a:lnSpc>
                <a:spcPct val="50000"/>
              </a:lnSpc>
              <a:buFont typeface="Wingdings" charset="2"/>
              <a:buChar char="ü"/>
            </a:pPr>
            <a:r>
              <a:rPr lang="en-US" sz="2400" b="1" dirty="0" smtClean="0">
                <a:solidFill>
                  <a:srgbClr val="1F497D"/>
                </a:solidFill>
                <a:latin typeface="Roboto slab"/>
                <a:cs typeface="Roboto slab"/>
              </a:rPr>
              <a:t>WORK MORE HOURS</a:t>
            </a:r>
          </a:p>
          <a:p>
            <a:pPr marL="0" lvl="1"/>
            <a:r>
              <a:rPr lang="en-US" sz="1800" dirty="0" smtClean="0">
                <a:latin typeface="Roboto slab"/>
                <a:cs typeface="Roboto slab"/>
              </a:rPr>
              <a:t>Not even </a:t>
            </a:r>
            <a:r>
              <a:rPr lang="en-US" sz="1800" i="1" dirty="0" smtClean="0">
                <a:latin typeface="Roboto slab"/>
                <a:cs typeface="Roboto slab"/>
              </a:rPr>
              <a:t>possible</a:t>
            </a:r>
            <a:r>
              <a:rPr lang="en-US" sz="1800" dirty="0" smtClean="0">
                <a:latin typeface="Roboto slab"/>
                <a:cs typeface="Roboto slab"/>
              </a:rPr>
              <a:t> on many jobs</a:t>
            </a:r>
          </a:p>
          <a:p>
            <a:pPr marL="0">
              <a:lnSpc>
                <a:spcPct val="130000"/>
              </a:lnSpc>
              <a:buFont typeface="Wingdings" charset="2"/>
              <a:buChar char="ü"/>
            </a:pPr>
            <a:r>
              <a:rPr lang="en-US" sz="2400" b="1" dirty="0" smtClean="0">
                <a:solidFill>
                  <a:schemeClr val="tx2"/>
                </a:solidFill>
                <a:latin typeface="Roboto slab"/>
                <a:cs typeface="Roboto slab"/>
              </a:rPr>
              <a:t>GO BACK TO SCHOOL</a:t>
            </a:r>
          </a:p>
          <a:p>
            <a:pPr marL="0" lvl="1"/>
            <a:r>
              <a:rPr lang="en-US" sz="1800" dirty="0" smtClean="0">
                <a:latin typeface="Roboto slab"/>
                <a:cs typeface="Roboto slab"/>
              </a:rPr>
              <a:t>Time commitment, expensive, no guarantee</a:t>
            </a:r>
          </a:p>
          <a:p>
            <a:pPr marL="0">
              <a:lnSpc>
                <a:spcPct val="130000"/>
              </a:lnSpc>
              <a:buFont typeface="Wingdings" charset="2"/>
              <a:buChar char="ü"/>
            </a:pPr>
            <a:r>
              <a:rPr lang="en-US" sz="2400" b="1" dirty="0" smtClean="0">
                <a:solidFill>
                  <a:srgbClr val="1F497D"/>
                </a:solidFill>
                <a:latin typeface="Roboto slab"/>
                <a:cs typeface="Roboto slab"/>
              </a:rPr>
              <a:t>PART TIME JOB</a:t>
            </a:r>
          </a:p>
          <a:p>
            <a:pPr marL="0" lvl="1"/>
            <a:r>
              <a:rPr lang="en-US" sz="1800" dirty="0" smtClean="0">
                <a:latin typeface="Roboto slab"/>
                <a:cs typeface="Roboto slab"/>
              </a:rPr>
              <a:t>50</a:t>
            </a:r>
            <a:r>
              <a:rPr lang="en-US" sz="1800" dirty="0">
                <a:latin typeface="Roboto slab"/>
                <a:cs typeface="Roboto slab"/>
              </a:rPr>
              <a:t> -</a:t>
            </a:r>
            <a:r>
              <a:rPr lang="en-US" sz="1800" dirty="0" smtClean="0">
                <a:latin typeface="Roboto slab"/>
                <a:cs typeface="Roboto slab"/>
              </a:rPr>
              <a:t> 70 hours week, Typically doesn’t pay as well</a:t>
            </a:r>
          </a:p>
          <a:p>
            <a:pPr marL="0">
              <a:lnSpc>
                <a:spcPct val="130000"/>
              </a:lnSpc>
              <a:buFont typeface="Wingdings" charset="2"/>
              <a:buChar char="ü"/>
            </a:pPr>
            <a:r>
              <a:rPr lang="en-US" sz="2400" b="1" dirty="0" smtClean="0">
                <a:solidFill>
                  <a:srgbClr val="1F497D"/>
                </a:solidFill>
                <a:latin typeface="Roboto slab"/>
                <a:cs typeface="Roboto slab"/>
              </a:rPr>
              <a:t>FRANCHISE</a:t>
            </a:r>
          </a:p>
          <a:p>
            <a:pPr marL="0" lvl="1"/>
            <a:r>
              <a:rPr lang="en-US" sz="1800" dirty="0" smtClean="0">
                <a:latin typeface="Roboto slab"/>
                <a:cs typeface="Roboto slab"/>
              </a:rPr>
              <a:t>$50,000 to $5 million (KFC is $2.5 million)</a:t>
            </a:r>
          </a:p>
          <a:p>
            <a:pPr marL="0" lvl="1">
              <a:lnSpc>
                <a:spcPct val="130000"/>
              </a:lnSpc>
            </a:pPr>
            <a:endParaRPr lang="en-US" sz="2000" dirty="0">
              <a:latin typeface="Roboto slab"/>
              <a:cs typeface="Roboto slab"/>
            </a:endParaRPr>
          </a:p>
        </p:txBody>
      </p:sp>
      <p:sp>
        <p:nvSpPr>
          <p:cNvPr id="4" name="Title 1"/>
          <p:cNvSpPr txBox="1">
            <a:spLocks/>
          </p:cNvSpPr>
          <p:nvPr/>
        </p:nvSpPr>
        <p:spPr>
          <a:xfrm>
            <a:off x="822960" y="274323"/>
            <a:ext cx="7520940" cy="41148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latin typeface="Montserrat"/>
                <a:cs typeface="Montserrat"/>
              </a:rPr>
              <a:t>Options</a:t>
            </a:r>
            <a:endParaRPr lang="en-US" sz="4000" b="1" dirty="0">
              <a:latin typeface="Montserrat"/>
              <a:cs typeface="Montserrat"/>
            </a:endParaRPr>
          </a:p>
        </p:txBody>
      </p:sp>
      <p:pic>
        <p:nvPicPr>
          <p:cNvPr id="8" name="Picture 7" descr="ThinkstockPhotos-46564557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452" y="394793"/>
            <a:ext cx="3153892" cy="4748708"/>
          </a:xfrm>
          <a:prstGeom prst="rect">
            <a:avLst/>
          </a:prstGeom>
        </p:spPr>
      </p:pic>
      <p:pic>
        <p:nvPicPr>
          <p:cNvPr id="9" name="Picture 8" descr="ThinkstockPhotos-47677050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5537" y="1960305"/>
            <a:ext cx="2122630" cy="3183195"/>
          </a:xfrm>
          <a:prstGeom prst="rect">
            <a:avLst/>
          </a:prstGeom>
        </p:spPr>
      </p:pic>
      <p:pic>
        <p:nvPicPr>
          <p:cNvPr id="11" name="Picture 10" descr="1024px-KFC_logo.sv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3966" y="2171981"/>
            <a:ext cx="2805859" cy="2805859"/>
          </a:xfrm>
          <a:prstGeom prst="rect">
            <a:avLst/>
          </a:prstGeom>
        </p:spPr>
      </p:pic>
    </p:spTree>
    <p:extLst>
      <p:ext uri="{BB962C8B-B14F-4D97-AF65-F5344CB8AC3E}">
        <p14:creationId xmlns:p14="http://schemas.microsoft.com/office/powerpoint/2010/main" val="377094944"/>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par>
                                <p:cTn id="13" presetID="23" presetClass="entr" presetSubtype="16"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childTnLst>
                                </p:cTn>
                              </p:par>
                              <p:par>
                                <p:cTn id="27" presetID="2" presetClass="entr" presetSubtype="4"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childTnLst>
                                </p:cTn>
                              </p:par>
                              <p:par>
                                <p:cTn id="37" presetID="2" presetClass="entr" presetSubtype="2"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1+#ppt_w/2"/>
                                          </p:val>
                                        </p:tav>
                                        <p:tav tm="100000">
                                          <p:val>
                                            <p:strVal val="#ppt_x"/>
                                          </p:val>
                                        </p:tav>
                                      </p:tavLst>
                                    </p:anim>
                                    <p:anim calcmode="lin" valueType="num">
                                      <p:cBhvr additive="base">
                                        <p:cTn id="40" dur="500" fill="hold"/>
                                        <p:tgtEl>
                                          <p:spTgt spid="10"/>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0"/>
                                        </p:tgtEl>
                                        <p:attrNameLst>
                                          <p:attrName>style.visibility</p:attrName>
                                        </p:attrNameLst>
                                      </p:cBhvr>
                                      <p:to>
                                        <p:strVal val="hidden"/>
                                      </p:to>
                                    </p:set>
                                  </p:subTnLst>
                                </p:cTn>
                              </p:par>
                              <p:par>
                                <p:cTn id="41" presetID="23" presetClass="entr" presetSubtype="16" fill="hold" grpId="0" nodeType="with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p:cTn id="43"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childTnLst>
                                </p:cTn>
                              </p:par>
                              <p:par>
                                <p:cTn id="51" presetID="23" presetClass="entr" presetSubtype="16" fill="hold" grpId="0" nodeType="with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 calcmode="lin" valueType="num">
                                      <p:cBhvr>
                                        <p:cTn id="53"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4" dur="500" fill="hold"/>
                                        <p:tgtEl>
                                          <p:spTgt spid="3">
                                            <p:txEl>
                                              <p:pRg st="7" end="7"/>
                                            </p:txEl>
                                          </p:spTgt>
                                        </p:tgtEl>
                                        <p:attrNameLst>
                                          <p:attrName>ppt_h</p:attrName>
                                        </p:attrNameLst>
                                      </p:cBhvr>
                                      <p:tavLst>
                                        <p:tav tm="0">
                                          <p:val>
                                            <p:fltVal val="0"/>
                                          </p:val>
                                        </p:tav>
                                        <p:tav tm="100000">
                                          <p:val>
                                            <p:strVal val="#ppt_h"/>
                                          </p:val>
                                        </p:tav>
                                      </p:tavLst>
                                    </p:anim>
                                  </p:childTnLst>
                                </p:cTn>
                              </p:par>
                              <p:par>
                                <p:cTn id="55" presetID="2" presetClass="entr" presetSubtype="4"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271" y="693987"/>
            <a:ext cx="8911459" cy="3410689"/>
          </a:xfrm>
        </p:spPr>
        <p:txBody>
          <a:bodyPr numCol="1">
            <a:noAutofit/>
          </a:bodyPr>
          <a:lstStyle/>
          <a:p>
            <a:pPr marL="0">
              <a:lnSpc>
                <a:spcPct val="140000"/>
              </a:lnSpc>
              <a:spcBef>
                <a:spcPts val="456"/>
              </a:spcBef>
              <a:buFont typeface="Wingdings" charset="2"/>
              <a:buChar char="ü"/>
            </a:pPr>
            <a:r>
              <a:rPr lang="en-US" sz="2400" b="1" dirty="0" smtClean="0">
                <a:solidFill>
                  <a:schemeClr val="tx2"/>
                </a:solidFill>
                <a:latin typeface="Roboto slab"/>
                <a:cs typeface="Roboto slab"/>
              </a:rPr>
              <a:t>Direct Selling Industry</a:t>
            </a:r>
          </a:p>
          <a:p>
            <a:pPr marL="0">
              <a:lnSpc>
                <a:spcPct val="140000"/>
              </a:lnSpc>
              <a:spcBef>
                <a:spcPts val="456"/>
              </a:spcBef>
              <a:buFont typeface="Wingdings" charset="2"/>
              <a:buChar char="ü"/>
            </a:pPr>
            <a:r>
              <a:rPr lang="en-US" sz="2400" b="1" dirty="0" smtClean="0">
                <a:solidFill>
                  <a:schemeClr val="tx2"/>
                </a:solidFill>
                <a:latin typeface="Roboto slab"/>
                <a:cs typeface="Roboto slab"/>
              </a:rPr>
              <a:t>Start Part Time</a:t>
            </a:r>
          </a:p>
          <a:p>
            <a:pPr marL="0">
              <a:lnSpc>
                <a:spcPct val="140000"/>
              </a:lnSpc>
              <a:spcBef>
                <a:spcPts val="456"/>
              </a:spcBef>
              <a:buFont typeface="Wingdings" charset="2"/>
              <a:buChar char="ü"/>
            </a:pPr>
            <a:r>
              <a:rPr lang="en-US" sz="2400" b="1" dirty="0" smtClean="0">
                <a:solidFill>
                  <a:schemeClr val="tx2"/>
                </a:solidFill>
                <a:latin typeface="Roboto slab"/>
                <a:cs typeface="Roboto slab"/>
              </a:rPr>
              <a:t>Earn while you Learn</a:t>
            </a:r>
          </a:p>
          <a:p>
            <a:pPr marL="0">
              <a:lnSpc>
                <a:spcPct val="140000"/>
              </a:lnSpc>
              <a:spcBef>
                <a:spcPts val="456"/>
              </a:spcBef>
              <a:buFont typeface="Wingdings" charset="2"/>
              <a:buChar char="ü"/>
            </a:pPr>
            <a:r>
              <a:rPr lang="en-US" sz="2400" b="1" dirty="0" smtClean="0">
                <a:solidFill>
                  <a:schemeClr val="tx2"/>
                </a:solidFill>
                <a:latin typeface="Roboto slab"/>
                <a:cs typeface="Roboto slab"/>
              </a:rPr>
              <a:t>Leverage </a:t>
            </a:r>
          </a:p>
          <a:p>
            <a:pPr marL="0">
              <a:lnSpc>
                <a:spcPct val="140000"/>
              </a:lnSpc>
              <a:spcBef>
                <a:spcPts val="456"/>
              </a:spcBef>
              <a:buFont typeface="Wingdings" charset="2"/>
              <a:buChar char="ü"/>
            </a:pPr>
            <a:r>
              <a:rPr lang="en-US" sz="2400" b="1" dirty="0" smtClean="0">
                <a:solidFill>
                  <a:schemeClr val="tx2"/>
                </a:solidFill>
                <a:latin typeface="Roboto slab"/>
                <a:cs typeface="Roboto slab"/>
              </a:rPr>
              <a:t>Low start-up fees</a:t>
            </a:r>
          </a:p>
        </p:txBody>
      </p:sp>
      <p:sp>
        <p:nvSpPr>
          <p:cNvPr id="5" name="Title 1"/>
          <p:cNvSpPr txBox="1">
            <a:spLocks/>
          </p:cNvSpPr>
          <p:nvPr/>
        </p:nvSpPr>
        <p:spPr>
          <a:xfrm>
            <a:off x="822960" y="274323"/>
            <a:ext cx="7520940" cy="41148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latin typeface="Montserrat"/>
                <a:cs typeface="Montserrat"/>
              </a:rPr>
              <a:t>A New Model</a:t>
            </a:r>
            <a:endParaRPr lang="en-US" sz="4000" b="1" dirty="0">
              <a:latin typeface="Montserrat"/>
              <a:cs typeface="Montserrat"/>
            </a:endParaRPr>
          </a:p>
        </p:txBody>
      </p:sp>
      <p:sp>
        <p:nvSpPr>
          <p:cNvPr id="8" name="Rectangle 7"/>
          <p:cNvSpPr/>
          <p:nvPr/>
        </p:nvSpPr>
        <p:spPr>
          <a:xfrm>
            <a:off x="61687" y="4084102"/>
            <a:ext cx="9082313" cy="713016"/>
          </a:xfrm>
          <a:prstGeom prst="rect">
            <a:avLst/>
          </a:prstGeom>
        </p:spPr>
        <p:txBody>
          <a:bodyPr wrap="square">
            <a:spAutoFit/>
          </a:bodyPr>
          <a:lstStyle/>
          <a:p>
            <a:pPr marL="457200" indent="-457200" algn="ctr">
              <a:lnSpc>
                <a:spcPct val="90000"/>
              </a:lnSpc>
              <a:spcBef>
                <a:spcPts val="456"/>
              </a:spcBef>
              <a:buFont typeface="Wingdings" charset="2"/>
              <a:buChar char="ü"/>
            </a:pPr>
            <a:r>
              <a:rPr lang="en-US" sz="3200" b="1" dirty="0" smtClean="0">
                <a:ln w="9000" cmpd="sng">
                  <a:solidFill>
                    <a:schemeClr val="tx1"/>
                  </a:solidFill>
                  <a:prstDash val="solid"/>
                </a:ln>
                <a:effectLst>
                  <a:reflection blurRad="12700" stA="28000" endPos="45000" dist="1000" dir="5400000" sy="-100000" algn="bl" rotWithShape="0"/>
                </a:effectLst>
                <a:latin typeface="Montserrat"/>
                <a:cs typeface="Montserrat"/>
              </a:rPr>
              <a:t>FUN</a:t>
            </a:r>
            <a:r>
              <a:rPr lang="en-US" sz="3200" b="1" dirty="0">
                <a:ln w="9000" cmpd="sng">
                  <a:solidFill>
                    <a:schemeClr val="tx1"/>
                  </a:solidFill>
                  <a:prstDash val="solid"/>
                </a:ln>
                <a:effectLst>
                  <a:reflection blurRad="12700" stA="28000" endPos="45000" dist="1000" dir="5400000" sy="-100000" algn="bl" rotWithShape="0"/>
                </a:effectLst>
                <a:latin typeface="Montserrat"/>
                <a:cs typeface="Montserrat"/>
              </a:rPr>
              <a:t>, EXCITING, </a:t>
            </a:r>
            <a:r>
              <a:rPr lang="en-US" sz="4400" b="1" u="sng" dirty="0">
                <a:ln w="9000" cmpd="sng">
                  <a:solidFill>
                    <a:schemeClr val="tx1"/>
                  </a:solidFill>
                  <a:prstDash val="solid"/>
                </a:ln>
                <a:effectLst>
                  <a:reflection blurRad="12700" stA="28000" endPos="45000" dist="1000" dir="5400000" sy="-100000" algn="bl" rotWithShape="0"/>
                </a:effectLst>
                <a:latin typeface="Montserrat"/>
                <a:cs typeface="Montserrat"/>
              </a:rPr>
              <a:t>HUGE</a:t>
            </a:r>
            <a:r>
              <a:rPr lang="en-US" sz="3200" b="1" dirty="0">
                <a:ln w="9000" cmpd="sng">
                  <a:solidFill>
                    <a:schemeClr val="tx1"/>
                  </a:solidFill>
                  <a:prstDash val="solid"/>
                </a:ln>
                <a:effectLst>
                  <a:reflection blurRad="12700" stA="28000" endPos="45000" dist="1000" dir="5400000" sy="-100000" algn="bl" rotWithShape="0"/>
                </a:effectLst>
                <a:latin typeface="Montserrat"/>
                <a:cs typeface="Montserrat"/>
              </a:rPr>
              <a:t> INDUSTRY!</a:t>
            </a:r>
          </a:p>
        </p:txBody>
      </p:sp>
      <p:pic>
        <p:nvPicPr>
          <p:cNvPr id="9" name="Picture 8" descr="ThinkstockPhotos-45990868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9470" y="938737"/>
            <a:ext cx="4510193" cy="3007504"/>
          </a:xfrm>
          <a:prstGeom prst="rect">
            <a:avLst/>
          </a:prstGeom>
        </p:spPr>
      </p:pic>
    </p:spTree>
    <p:extLst>
      <p:ext uri="{BB962C8B-B14F-4D97-AF65-F5344CB8AC3E}">
        <p14:creationId xmlns:p14="http://schemas.microsoft.com/office/powerpoint/2010/main" val="1122685797"/>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fade">
                                      <p:cBhvr>
                                        <p:cTn id="37" dur="500"/>
                                        <p:tgtEl>
                                          <p:spTgt spid="8">
                                            <p:txEl>
                                              <p:pRg st="0" end="0"/>
                                            </p:txEl>
                                          </p:spTgt>
                                        </p:tgtEl>
                                      </p:cBhvr>
                                    </p:animEffect>
                                    <p:anim calcmode="lin" valueType="num">
                                      <p:cBhvr>
                                        <p:cTn id="3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9" dur="450"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40" dur="50" accel="100000" fill="hold">
                                          <p:stCondLst>
                                            <p:cond delay="450"/>
                                          </p:stCondLst>
                                        </p:cTn>
                                        <p:tgtEl>
                                          <p:spTgt spid="8">
                                            <p:txEl>
                                              <p:pRg st="0" end="0"/>
                                            </p:txEl>
                                          </p:spTgt>
                                        </p:tgtEl>
                                        <p:attrNameLst>
                                          <p:attrName>ppt_y</p:attrName>
                                        </p:attrNameLst>
                                      </p:cBhvr>
                                      <p:tavLst>
                                        <p:tav tm="0">
                                          <p:val>
                                            <p:strVal val="#ppt_y-.03"/>
                                          </p:val>
                                        </p:tav>
                                        <p:tav tm="100000">
                                          <p:val>
                                            <p:strVal val="#ppt_y"/>
                                          </p:val>
                                        </p:tav>
                                      </p:tavLst>
                                    </p:anim>
                                  </p:childTnLst>
                                </p:cTn>
                              </p:par>
                            </p:childTnLst>
                          </p:cTn>
                        </p:par>
                        <p:par>
                          <p:cTn id="41" fill="hold">
                            <p:stCondLst>
                              <p:cond delay="500"/>
                            </p:stCondLst>
                            <p:childTnLst>
                              <p:par>
                                <p:cTn id="42" presetID="26" presetClass="emph" presetSubtype="0" fill="hold" nodeType="afterEffect">
                                  <p:stCondLst>
                                    <p:cond delay="0"/>
                                  </p:stCondLst>
                                  <p:childTnLst>
                                    <p:animEffect transition="out" filter="fade">
                                      <p:cBhvr>
                                        <p:cTn id="43" dur="500" tmFilter="0, 0; .2, .5; .8, .5; 1, 0"/>
                                        <p:tgtEl>
                                          <p:spTgt spid="8">
                                            <p:txEl>
                                              <p:pRg st="0" end="0"/>
                                            </p:txEl>
                                          </p:spTgt>
                                        </p:tgtEl>
                                      </p:cBhvr>
                                    </p:animEffect>
                                    <p:animScale>
                                      <p:cBhvr>
                                        <p:cTn id="44" dur="250" autoRev="1" fill="hold"/>
                                        <p:tgtEl>
                                          <p:spTgt spid="8">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93555"/>
            <a:ext cx="8229600" cy="3995883"/>
          </a:xfrm>
        </p:spPr>
        <p:txBody>
          <a:bodyPr>
            <a:noAutofit/>
          </a:bodyPr>
          <a:lstStyle/>
          <a:p>
            <a:pPr marL="0" algn="ctr">
              <a:buFont typeface="Wingdings" charset="2"/>
              <a:buChar char="ü"/>
            </a:pPr>
            <a:r>
              <a:rPr lang="en-US" sz="2800" b="1" dirty="0" smtClean="0">
                <a:solidFill>
                  <a:schemeClr val="tx2"/>
                </a:solidFill>
                <a:latin typeface="Roboto slab"/>
                <a:cs typeface="Roboto slab"/>
              </a:rPr>
              <a:t>LARGEST INDUSTRY IN THE WORLD</a:t>
            </a:r>
          </a:p>
          <a:p>
            <a:pPr marL="0" lvl="1" algn="ctr">
              <a:lnSpc>
                <a:spcPct val="160000"/>
              </a:lnSpc>
            </a:pPr>
            <a:r>
              <a:rPr lang="en-US" sz="2400" dirty="0" smtClean="0">
                <a:latin typeface="Roboto slab"/>
                <a:cs typeface="Roboto slab"/>
              </a:rPr>
              <a:t>Television </a:t>
            </a:r>
            <a:r>
              <a:rPr lang="en-US" sz="2000" dirty="0" smtClean="0">
                <a:latin typeface="Roboto slab"/>
                <a:cs typeface="Roboto slab"/>
              </a:rPr>
              <a:t>							</a:t>
            </a:r>
            <a:r>
              <a:rPr lang="en-US" sz="2400" b="1" dirty="0" smtClean="0">
                <a:latin typeface="Roboto slab"/>
                <a:cs typeface="Roboto slab"/>
              </a:rPr>
              <a:t>$</a:t>
            </a:r>
            <a:r>
              <a:rPr lang="en-US" sz="2400" b="1" baseline="30000" dirty="0" smtClean="0">
                <a:latin typeface="Roboto slab"/>
                <a:cs typeface="Roboto slab"/>
              </a:rPr>
              <a:t>      </a:t>
            </a:r>
            <a:r>
              <a:rPr lang="en-US" sz="2400" b="1" dirty="0" smtClean="0">
                <a:latin typeface="Roboto slab"/>
                <a:cs typeface="Roboto slab"/>
              </a:rPr>
              <a:t>384,000,000,000</a:t>
            </a:r>
          </a:p>
          <a:p>
            <a:pPr marL="0" lvl="1" algn="ctr">
              <a:lnSpc>
                <a:spcPct val="130000"/>
              </a:lnSpc>
            </a:pPr>
            <a:r>
              <a:rPr lang="en-US" sz="2400" dirty="0" smtClean="0">
                <a:latin typeface="Roboto slab"/>
                <a:cs typeface="Roboto slab"/>
              </a:rPr>
              <a:t>Pharmaceuticals </a:t>
            </a:r>
            <a:r>
              <a:rPr lang="en-US" sz="2000" dirty="0" smtClean="0">
                <a:latin typeface="Roboto slab"/>
                <a:cs typeface="Roboto slab"/>
              </a:rPr>
              <a:t>					</a:t>
            </a:r>
            <a:r>
              <a:rPr lang="en-US" sz="2400" b="1" dirty="0" smtClean="0">
                <a:latin typeface="Roboto slab"/>
                <a:cs typeface="Roboto slab"/>
              </a:rPr>
              <a:t>$ </a:t>
            </a:r>
            <a:r>
              <a:rPr lang="en-US" sz="2400" b="1" baseline="30000" dirty="0" smtClean="0">
                <a:latin typeface="Roboto slab"/>
                <a:cs typeface="Roboto slab"/>
              </a:rPr>
              <a:t>     </a:t>
            </a:r>
            <a:r>
              <a:rPr lang="en-US" sz="2400" b="1" dirty="0" smtClean="0">
                <a:latin typeface="Roboto slab"/>
                <a:cs typeface="Roboto slab"/>
              </a:rPr>
              <a:t>950,000,000,000</a:t>
            </a:r>
          </a:p>
          <a:p>
            <a:pPr marL="0" lvl="1" algn="ctr">
              <a:lnSpc>
                <a:spcPct val="130000"/>
              </a:lnSpc>
            </a:pPr>
            <a:r>
              <a:rPr lang="en-US" sz="2400" dirty="0" smtClean="0">
                <a:latin typeface="Roboto slab"/>
                <a:cs typeface="Roboto slab"/>
              </a:rPr>
              <a:t>Computers/Technology </a:t>
            </a:r>
            <a:r>
              <a:rPr lang="en-US" sz="2000" dirty="0" smtClean="0">
                <a:latin typeface="Roboto slab"/>
                <a:cs typeface="Roboto slab"/>
              </a:rPr>
              <a:t>			</a:t>
            </a:r>
            <a:r>
              <a:rPr lang="en-US" sz="2400" b="1" dirty="0" smtClean="0">
                <a:latin typeface="Roboto slab"/>
                <a:cs typeface="Roboto slab"/>
              </a:rPr>
              <a:t>$</a:t>
            </a:r>
            <a:r>
              <a:rPr lang="en-US" sz="2400" b="1" baseline="30000" dirty="0" smtClean="0">
                <a:latin typeface="Roboto slab"/>
                <a:cs typeface="Roboto slab"/>
              </a:rPr>
              <a:t>   </a:t>
            </a:r>
            <a:r>
              <a:rPr lang="en-US" sz="2400" b="1" dirty="0" smtClean="0">
                <a:latin typeface="Roboto slab"/>
                <a:cs typeface="Roboto slab"/>
              </a:rPr>
              <a:t>1,100,000,000,000</a:t>
            </a:r>
            <a:endParaRPr lang="en-US" sz="2000" b="1" dirty="0" smtClean="0">
              <a:latin typeface="Roboto slab"/>
              <a:cs typeface="Roboto slab"/>
            </a:endParaRPr>
          </a:p>
          <a:p>
            <a:pPr marL="0" lvl="1" algn="ctr">
              <a:lnSpc>
                <a:spcPct val="130000"/>
              </a:lnSpc>
            </a:pPr>
            <a:r>
              <a:rPr lang="en-US" sz="2400" dirty="0" smtClean="0">
                <a:latin typeface="Roboto slab"/>
                <a:cs typeface="Roboto slab"/>
              </a:rPr>
              <a:t>TRAVEL</a:t>
            </a:r>
            <a:r>
              <a:rPr lang="en-US" sz="2000" dirty="0" smtClean="0">
                <a:latin typeface="Roboto slab"/>
                <a:cs typeface="Roboto slab"/>
              </a:rPr>
              <a:t>								</a:t>
            </a:r>
            <a:r>
              <a:rPr lang="en-US" sz="2400" b="1" dirty="0" smtClean="0">
                <a:latin typeface="Roboto slab"/>
                <a:cs typeface="Roboto slab"/>
              </a:rPr>
              <a:t>$ 8,100,000,000,000</a:t>
            </a:r>
            <a:endParaRPr lang="en-US" sz="2000" b="1" dirty="0" smtClean="0">
              <a:latin typeface="Roboto slab"/>
              <a:cs typeface="Roboto slab"/>
            </a:endParaRPr>
          </a:p>
          <a:p>
            <a:pPr marL="0" indent="0" algn="ctr">
              <a:buNone/>
            </a:pPr>
            <a:r>
              <a:rPr lang="en-US" sz="3600" dirty="0" smtClean="0">
                <a:latin typeface="Roboto slab"/>
                <a:cs typeface="Roboto slab"/>
              </a:rPr>
              <a:t>Yesterday?</a:t>
            </a:r>
            <a:endParaRPr lang="en-US" sz="3600" dirty="0">
              <a:latin typeface="Roboto slab"/>
              <a:cs typeface="Roboto slab"/>
            </a:endParaRPr>
          </a:p>
          <a:p>
            <a:pPr marL="0" indent="0" algn="ctr">
              <a:lnSpc>
                <a:spcPct val="50000"/>
              </a:lnSpc>
              <a:buNone/>
            </a:pPr>
            <a:r>
              <a:rPr lang="en-US" sz="6000" b="1" cap="all" dirty="0" smtClean="0">
                <a:ln w="9000" cmpd="sng">
                  <a:solidFill>
                    <a:schemeClr val="tx1"/>
                  </a:solidFill>
                  <a:prstDash val="solid"/>
                </a:ln>
                <a:effectLst>
                  <a:reflection blurRad="12700" stA="28000" endPos="45000" dist="1000" dir="5400000" sy="-100000" algn="bl" rotWithShape="0"/>
                </a:effectLst>
                <a:latin typeface="Montserrat"/>
                <a:cs typeface="Montserrat"/>
              </a:rPr>
              <a:t>$18 BILLION</a:t>
            </a:r>
          </a:p>
          <a:p>
            <a:pPr marL="0" lvl="1"/>
            <a:endParaRPr lang="en-US" sz="2000" dirty="0">
              <a:latin typeface="Roboto slab"/>
              <a:cs typeface="Roboto slab"/>
            </a:endParaRPr>
          </a:p>
        </p:txBody>
      </p:sp>
      <p:sp>
        <p:nvSpPr>
          <p:cNvPr id="4" name="Title 1"/>
          <p:cNvSpPr txBox="1">
            <a:spLocks/>
          </p:cNvSpPr>
          <p:nvPr/>
        </p:nvSpPr>
        <p:spPr>
          <a:xfrm>
            <a:off x="822960" y="274323"/>
            <a:ext cx="7520940" cy="41148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latin typeface="Montserrat"/>
                <a:cs typeface="Montserrat"/>
              </a:rPr>
              <a:t>The Travel Industry</a:t>
            </a:r>
            <a:endParaRPr lang="en-US" sz="4000" b="1" dirty="0">
              <a:latin typeface="Montserrat"/>
              <a:cs typeface="Montserrat"/>
            </a:endParaRPr>
          </a:p>
        </p:txBody>
      </p:sp>
    </p:spTree>
    <p:extLst>
      <p:ext uri="{BB962C8B-B14F-4D97-AF65-F5344CB8AC3E}">
        <p14:creationId xmlns:p14="http://schemas.microsoft.com/office/powerpoint/2010/main" val="1606999263"/>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6" end="6"/>
                                            </p:txEl>
                                          </p:spTgt>
                                        </p:tgtEl>
                                        <p:attrNameLst>
                                          <p:attrName>ppt_h</p:attrName>
                                        </p:attrNameLst>
                                      </p:cBhvr>
                                      <p:tavLst>
                                        <p:tav tm="0">
                                          <p:val>
                                            <p:fltVal val="0"/>
                                          </p:val>
                                        </p:tav>
                                        <p:tav tm="100000">
                                          <p:val>
                                            <p:strVal val="#ppt_h"/>
                                          </p:val>
                                        </p:tav>
                                      </p:tavLst>
                                    </p:anim>
                                  </p:childTnLst>
                                </p:cTn>
                              </p:par>
                            </p:childTnLst>
                          </p:cTn>
                        </p:par>
                        <p:par>
                          <p:cTn id="45" fill="hold">
                            <p:stCondLst>
                              <p:cond delay="500"/>
                            </p:stCondLst>
                            <p:childTnLst>
                              <p:par>
                                <p:cTn id="46" presetID="26" presetClass="emph" presetSubtype="0" fill="hold" nodeType="afterEffect">
                                  <p:stCondLst>
                                    <p:cond delay="0"/>
                                  </p:stCondLst>
                                  <p:childTnLst>
                                    <p:animEffect transition="out" filter="fade">
                                      <p:cBhvr>
                                        <p:cTn id="47" dur="500" tmFilter="0, 0; .2, .5; .8, .5; 1, 0"/>
                                        <p:tgtEl>
                                          <p:spTgt spid="3">
                                            <p:txEl>
                                              <p:pRg st="6" end="6"/>
                                            </p:txEl>
                                          </p:spTgt>
                                        </p:tgtEl>
                                      </p:cBhvr>
                                    </p:animEffect>
                                    <p:animScale>
                                      <p:cBhvr>
                                        <p:cTn id="48" dur="250" autoRev="1" fill="hold"/>
                                        <p:tgtEl>
                                          <p:spTgt spid="3">
                                            <p:txEl>
                                              <p:pRg st="6" end="6"/>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lumbia-university-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8233" y="1260854"/>
            <a:ext cx="3812266" cy="2797775"/>
          </a:xfrm>
          <a:prstGeom prst="rect">
            <a:avLst/>
          </a:prstGeom>
        </p:spPr>
      </p:pic>
      <p:sp>
        <p:nvSpPr>
          <p:cNvPr id="3" name="Content Placeholder 2"/>
          <p:cNvSpPr>
            <a:spLocks noGrp="1"/>
          </p:cNvSpPr>
          <p:nvPr>
            <p:ph idx="1"/>
          </p:nvPr>
        </p:nvSpPr>
        <p:spPr>
          <a:xfrm>
            <a:off x="457200" y="1240603"/>
            <a:ext cx="8229600" cy="3394472"/>
          </a:xfrm>
        </p:spPr>
        <p:txBody>
          <a:bodyPr>
            <a:normAutofit lnSpcReduction="10000"/>
          </a:bodyPr>
          <a:lstStyle/>
          <a:p>
            <a:pPr marL="0">
              <a:lnSpc>
                <a:spcPct val="50000"/>
              </a:lnSpc>
              <a:buFont typeface="Wingdings" charset="2"/>
              <a:buChar char="ü"/>
            </a:pPr>
            <a:r>
              <a:rPr lang="en-US" sz="2400" b="1" dirty="0" smtClean="0">
                <a:solidFill>
                  <a:srgbClr val="1F497D"/>
                </a:solidFill>
                <a:latin typeface="Roboto slab"/>
                <a:cs typeface="Roboto slab"/>
              </a:rPr>
              <a:t>YOU KNOW A LOT OF PEOPLE</a:t>
            </a:r>
            <a:endParaRPr lang="en-US" sz="2400" b="1" dirty="0">
              <a:solidFill>
                <a:srgbClr val="1F497D"/>
              </a:solidFill>
              <a:latin typeface="Roboto slab"/>
              <a:cs typeface="Roboto slab"/>
            </a:endParaRPr>
          </a:p>
          <a:p>
            <a:pPr marL="0" lvl="1"/>
            <a:r>
              <a:rPr lang="en-US" sz="2000" dirty="0" smtClean="0">
                <a:latin typeface="Roboto slab"/>
                <a:cs typeface="Roboto slab"/>
              </a:rPr>
              <a:t>Columbia University Study: 600 avg. </a:t>
            </a:r>
          </a:p>
          <a:p>
            <a:pPr marL="0" lvl="1"/>
            <a:r>
              <a:rPr lang="en-US" sz="2000" dirty="0" smtClean="0">
                <a:latin typeface="Roboto slab"/>
                <a:cs typeface="Roboto slab"/>
              </a:rPr>
              <a:t>Facebook: 383 friends/avg.</a:t>
            </a:r>
          </a:p>
          <a:p>
            <a:pPr marL="0" lvl="1" indent="0">
              <a:buNone/>
            </a:pPr>
            <a:endParaRPr lang="en-US" sz="1800" dirty="0" smtClean="0">
              <a:latin typeface="Roboto slab"/>
              <a:cs typeface="Roboto slab"/>
            </a:endParaRPr>
          </a:p>
          <a:p>
            <a:pPr marL="0">
              <a:lnSpc>
                <a:spcPct val="50000"/>
              </a:lnSpc>
              <a:buFont typeface="Wingdings" charset="2"/>
              <a:buChar char="ü"/>
            </a:pPr>
            <a:r>
              <a:rPr lang="en-US" sz="2400" b="1" dirty="0" smtClean="0">
                <a:solidFill>
                  <a:srgbClr val="1F497D"/>
                </a:solidFill>
                <a:latin typeface="Roboto slab"/>
                <a:cs typeface="Roboto slab"/>
              </a:rPr>
              <a:t>99% ALREADY TRAVEL</a:t>
            </a:r>
            <a:endParaRPr lang="en-US" sz="2400" b="1" dirty="0">
              <a:solidFill>
                <a:srgbClr val="1F497D"/>
              </a:solidFill>
              <a:latin typeface="Roboto slab"/>
              <a:cs typeface="Roboto slab"/>
            </a:endParaRPr>
          </a:p>
          <a:p>
            <a:pPr marL="0" lvl="1"/>
            <a:r>
              <a:rPr lang="en-US" sz="2000" dirty="0" smtClean="0">
                <a:latin typeface="Roboto slab"/>
                <a:cs typeface="Roboto slab"/>
              </a:rPr>
              <a:t>No convincing or selling</a:t>
            </a:r>
          </a:p>
          <a:p>
            <a:pPr marL="0" lvl="1" indent="0">
              <a:buNone/>
            </a:pPr>
            <a:endParaRPr lang="en-US" sz="1800" dirty="0">
              <a:latin typeface="Roboto slab"/>
              <a:cs typeface="Roboto slab"/>
            </a:endParaRPr>
          </a:p>
          <a:p>
            <a:pPr marL="0">
              <a:lnSpc>
                <a:spcPct val="50000"/>
              </a:lnSpc>
              <a:buFont typeface="Wingdings" charset="2"/>
              <a:buChar char="ü"/>
            </a:pPr>
            <a:r>
              <a:rPr lang="en-US" sz="2400" b="1" dirty="0" smtClean="0">
                <a:solidFill>
                  <a:srgbClr val="1F497D"/>
                </a:solidFill>
                <a:latin typeface="Roboto slab"/>
                <a:cs typeface="Roboto slab"/>
              </a:rPr>
              <a:t>WE CAN SHOW YOU HOW TO</a:t>
            </a:r>
            <a:endParaRPr lang="en-US" sz="2400" b="1" dirty="0">
              <a:solidFill>
                <a:srgbClr val="1F497D"/>
              </a:solidFill>
              <a:latin typeface="Roboto slab"/>
              <a:cs typeface="Roboto slab"/>
            </a:endParaRPr>
          </a:p>
          <a:p>
            <a:pPr marL="0" lvl="1"/>
            <a:r>
              <a:rPr lang="en-US" sz="2000" dirty="0">
                <a:latin typeface="Roboto slab"/>
                <a:cs typeface="Roboto slab"/>
              </a:rPr>
              <a:t>M</a:t>
            </a:r>
            <a:r>
              <a:rPr lang="en-US" sz="2000" dirty="0" smtClean="0">
                <a:latin typeface="Roboto slab"/>
                <a:cs typeface="Roboto slab"/>
              </a:rPr>
              <a:t>ake money while saving them money</a:t>
            </a:r>
          </a:p>
          <a:p>
            <a:pPr marL="0" lvl="1" indent="0">
              <a:buNone/>
            </a:pPr>
            <a:endParaRPr lang="en-US" sz="1800" dirty="0" smtClean="0">
              <a:latin typeface="Roboto slab"/>
              <a:cs typeface="Roboto slab"/>
            </a:endParaRPr>
          </a:p>
          <a:p>
            <a:pPr marL="0">
              <a:lnSpc>
                <a:spcPct val="50000"/>
              </a:lnSpc>
              <a:buFont typeface="Wingdings" charset="2"/>
              <a:buChar char="ü"/>
            </a:pPr>
            <a:r>
              <a:rPr lang="en-US" sz="2400" b="1" dirty="0" smtClean="0">
                <a:solidFill>
                  <a:srgbClr val="1F497D"/>
                </a:solidFill>
                <a:latin typeface="Roboto slab"/>
                <a:cs typeface="Roboto slab"/>
              </a:rPr>
              <a:t>3 ADDITIONAL WAYS TO EARN</a:t>
            </a:r>
          </a:p>
          <a:p>
            <a:pPr marL="0" lvl="1" indent="0">
              <a:buNone/>
            </a:pPr>
            <a:endParaRPr lang="en-US" sz="1800" dirty="0">
              <a:latin typeface="Roboto slab"/>
              <a:cs typeface="Roboto slab"/>
            </a:endParaRPr>
          </a:p>
        </p:txBody>
      </p:sp>
      <p:sp>
        <p:nvSpPr>
          <p:cNvPr id="4" name="Title 1"/>
          <p:cNvSpPr txBox="1">
            <a:spLocks/>
          </p:cNvSpPr>
          <p:nvPr/>
        </p:nvSpPr>
        <p:spPr>
          <a:xfrm>
            <a:off x="822960" y="274323"/>
            <a:ext cx="7520940" cy="41148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latin typeface="Montserrat"/>
                <a:cs typeface="Montserrat"/>
              </a:rPr>
              <a:t>How can YOU participate?</a:t>
            </a:r>
            <a:endParaRPr lang="en-US" sz="4000" b="1" dirty="0">
              <a:latin typeface="Montserrat"/>
              <a:cs typeface="Montserrat"/>
            </a:endParaRPr>
          </a:p>
        </p:txBody>
      </p:sp>
      <p:pic>
        <p:nvPicPr>
          <p:cNvPr id="7" name="Picture 6" descr="fb-ar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003" y="1617515"/>
            <a:ext cx="1961925" cy="1961925"/>
          </a:xfrm>
          <a:prstGeom prst="rect">
            <a:avLst/>
          </a:prstGeom>
        </p:spPr>
      </p:pic>
      <p:pic>
        <p:nvPicPr>
          <p:cNvPr id="8" name="Picture 7" descr="ThinkstockPhotos-47527624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9110" y="2761938"/>
            <a:ext cx="3585303" cy="2390764"/>
          </a:xfrm>
          <a:prstGeom prst="rect">
            <a:avLst/>
          </a:prstGeom>
        </p:spPr>
      </p:pic>
    </p:spTree>
    <p:extLst>
      <p:ext uri="{BB962C8B-B14F-4D97-AF65-F5344CB8AC3E}">
        <p14:creationId xmlns:p14="http://schemas.microsoft.com/office/powerpoint/2010/main" val="3354072272"/>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childTnLst>
                                </p:cTn>
                              </p:par>
                              <p:par>
                                <p:cTn id="15" presetID="2" presetClass="entr" presetSubtype="2"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2" end="2"/>
                                            </p:txEl>
                                          </p:spTgt>
                                        </p:tgtEl>
                                        <p:attrNameLst>
                                          <p:attrName>ppt_h</p:attrName>
                                        </p:attrNameLst>
                                      </p:cBhvr>
                                      <p:tavLst>
                                        <p:tav tm="0">
                                          <p:val>
                                            <p:fltVal val="0"/>
                                          </p:val>
                                        </p:tav>
                                        <p:tav tm="100000">
                                          <p:val>
                                            <p:strVal val="#ppt_h"/>
                                          </p:val>
                                        </p:tav>
                                      </p:tavLst>
                                    </p:anim>
                                  </p:childTnLst>
                                </p:cTn>
                              </p:par>
                              <p:par>
                                <p:cTn id="25" presetID="2" presetClass="entr" presetSubtype="2"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1+#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p:cTn id="33"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4" end="4"/>
                                            </p:txEl>
                                          </p:spTgt>
                                        </p:tgtEl>
                                        <p:attrNameLst>
                                          <p:attrName>ppt_h</p:attrName>
                                        </p:attrNameLst>
                                      </p:cBhvr>
                                      <p:tavLst>
                                        <p:tav tm="0">
                                          <p:val>
                                            <p:fltVal val="0"/>
                                          </p:val>
                                        </p:tav>
                                        <p:tav tm="100000">
                                          <p:val>
                                            <p:strVal val="#ppt_h"/>
                                          </p:val>
                                        </p:tav>
                                      </p:tavLst>
                                    </p:anim>
                                  </p:childTnLst>
                                </p:cTn>
                              </p:par>
                              <p:par>
                                <p:cTn id="35" presetID="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p:cTn id="43"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p:cTn id="49"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7" end="7"/>
                                            </p:txEl>
                                          </p:spTgt>
                                        </p:tgtEl>
                                        <p:attrNameLst>
                                          <p:attrName>ppt_h</p:attrName>
                                        </p:attrNameLst>
                                      </p:cBhvr>
                                      <p:tavLst>
                                        <p:tav tm="0">
                                          <p:val>
                                            <p:fltVal val="0"/>
                                          </p:val>
                                        </p:tav>
                                        <p:tav tm="100000">
                                          <p:val>
                                            <p:strVal val="#ppt_h"/>
                                          </p:val>
                                        </p:tav>
                                      </p:tavLst>
                                    </p:anim>
                                  </p:childTnLst>
                                </p:cTn>
                              </p:par>
                              <p:par>
                                <p:cTn id="51" presetID="23" presetClass="entr" presetSubtype="16" fill="hold" grpId="0" nodeType="with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 calcmode="lin" valueType="num">
                                      <p:cBhvr>
                                        <p:cTn id="53"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4" dur="500" fill="hold"/>
                                        <p:tgtEl>
                                          <p:spTgt spid="3">
                                            <p:txEl>
                                              <p:pRg st="8" end="8"/>
                                            </p:txEl>
                                          </p:spTgt>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23" presetClass="entr" presetSubtype="16" fill="hold" grpId="0" nodeType="click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anim calcmode="lin" valueType="num">
                                      <p:cBhvr>
                                        <p:cTn id="59" dur="5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60" dur="500" fill="hold"/>
                                        <p:tgtEl>
                                          <p:spTgt spid="3">
                                            <p:txEl>
                                              <p:pRg st="10" end="1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85519"/>
            <a:ext cx="8229600" cy="3394472"/>
          </a:xfrm>
        </p:spPr>
        <p:txBody>
          <a:bodyPr>
            <a:noAutofit/>
          </a:bodyPr>
          <a:lstStyle/>
          <a:p>
            <a:pPr marL="0" indent="0" algn="ctr">
              <a:buNone/>
            </a:pPr>
            <a:r>
              <a:rPr lang="en-US" sz="2400" b="1" dirty="0" smtClean="0">
                <a:latin typeface="Roboto slab"/>
                <a:cs typeface="Roboto slab"/>
              </a:rPr>
              <a:t>Family of 4 to San Diego </a:t>
            </a:r>
            <a:r>
              <a:rPr lang="en-US" sz="1800" dirty="0" smtClean="0">
                <a:latin typeface="Roboto slab"/>
                <a:cs typeface="Roboto slab"/>
              </a:rPr>
              <a:t>(hotel, car, tickets)</a:t>
            </a:r>
            <a:r>
              <a:rPr lang="en-US" sz="2400" dirty="0" smtClean="0">
                <a:latin typeface="Roboto slab"/>
                <a:cs typeface="Roboto slab"/>
              </a:rPr>
              <a:t>	</a:t>
            </a:r>
          </a:p>
          <a:p>
            <a:pPr marL="0" indent="0" algn="ctr">
              <a:buNone/>
            </a:pPr>
            <a:endParaRPr lang="en-US" sz="2000" dirty="0" smtClean="0">
              <a:latin typeface="Roboto slab"/>
              <a:cs typeface="Roboto slab"/>
            </a:endParaRPr>
          </a:p>
          <a:p>
            <a:pPr marL="0" indent="0" algn="ctr">
              <a:buNone/>
            </a:pPr>
            <a:r>
              <a:rPr lang="en-US" sz="2400" dirty="0" smtClean="0">
                <a:latin typeface="Roboto slab"/>
                <a:cs typeface="Roboto slab"/>
              </a:rPr>
              <a:t>Site “A”	</a:t>
            </a:r>
            <a:r>
              <a:rPr lang="en-US" sz="2000" dirty="0" smtClean="0">
                <a:latin typeface="Roboto slab"/>
                <a:cs typeface="Roboto slab"/>
              </a:rPr>
              <a:t>			</a:t>
            </a:r>
            <a:r>
              <a:rPr lang="en-US" sz="2400" b="1" dirty="0" smtClean="0">
                <a:latin typeface="Roboto slab"/>
                <a:cs typeface="Roboto slab"/>
              </a:rPr>
              <a:t>$ 1,008</a:t>
            </a:r>
            <a:r>
              <a:rPr lang="en-US" sz="2400" b="1" baseline="30000" dirty="0" smtClean="0">
                <a:latin typeface="Roboto slab"/>
                <a:cs typeface="Roboto slab"/>
              </a:rPr>
              <a:t>.00</a:t>
            </a:r>
          </a:p>
          <a:p>
            <a:pPr marL="0" indent="0" algn="ctr">
              <a:buNone/>
            </a:pPr>
            <a:r>
              <a:rPr lang="en-US" sz="2400" dirty="0" smtClean="0">
                <a:latin typeface="Roboto slab"/>
                <a:cs typeface="Roboto slab"/>
              </a:rPr>
              <a:t>Site “B”	</a:t>
            </a:r>
            <a:r>
              <a:rPr lang="en-US" sz="2000" dirty="0" smtClean="0">
                <a:latin typeface="Roboto slab"/>
                <a:cs typeface="Roboto slab"/>
              </a:rPr>
              <a:t>			</a:t>
            </a:r>
            <a:r>
              <a:rPr lang="en-US" sz="2400" b="1" dirty="0" smtClean="0">
                <a:latin typeface="Roboto slab"/>
                <a:cs typeface="Roboto slab"/>
              </a:rPr>
              <a:t>$    999</a:t>
            </a:r>
            <a:r>
              <a:rPr lang="en-US" sz="2400" b="1" baseline="30000" dirty="0" smtClean="0">
                <a:latin typeface="Roboto slab"/>
                <a:cs typeface="Roboto slab"/>
              </a:rPr>
              <a:t>.00</a:t>
            </a:r>
          </a:p>
          <a:p>
            <a:pPr marL="0" indent="0" algn="ctr">
              <a:buNone/>
            </a:pPr>
            <a:r>
              <a:rPr lang="en-US" sz="2400" dirty="0" smtClean="0">
                <a:latin typeface="Roboto slab"/>
                <a:cs typeface="Roboto slab"/>
              </a:rPr>
              <a:t>The Vortex</a:t>
            </a:r>
            <a:r>
              <a:rPr lang="en-US" sz="2000" dirty="0" smtClean="0">
                <a:latin typeface="Roboto slab"/>
                <a:cs typeface="Roboto slab"/>
              </a:rPr>
              <a:t>			</a:t>
            </a:r>
            <a:r>
              <a:rPr lang="en-US" sz="2400" b="1" dirty="0" smtClean="0">
                <a:latin typeface="Roboto slab"/>
                <a:cs typeface="Roboto slab"/>
              </a:rPr>
              <a:t>$    949</a:t>
            </a:r>
            <a:r>
              <a:rPr lang="en-US" sz="2400" b="1" baseline="30000" dirty="0" smtClean="0">
                <a:latin typeface="Roboto slab"/>
                <a:cs typeface="Roboto slab"/>
              </a:rPr>
              <a:t>.00</a:t>
            </a:r>
            <a:r>
              <a:rPr lang="en-US" sz="2000" b="1" dirty="0" smtClean="0">
                <a:latin typeface="Roboto slab"/>
                <a:cs typeface="Roboto slab"/>
              </a:rPr>
              <a:t> </a:t>
            </a:r>
          </a:p>
          <a:p>
            <a:pPr marL="0" indent="0" algn="ctr">
              <a:buNone/>
            </a:pPr>
            <a:endParaRPr lang="en-US" sz="2000" dirty="0">
              <a:latin typeface="Roboto slab"/>
              <a:cs typeface="Roboto slab"/>
            </a:endParaRPr>
          </a:p>
          <a:p>
            <a:pPr marL="0" indent="0" algn="ctr">
              <a:buNone/>
            </a:pPr>
            <a:r>
              <a:rPr lang="en-US" sz="2800" b="1" dirty="0" smtClean="0">
                <a:solidFill>
                  <a:srgbClr val="DC192A"/>
                </a:solidFill>
                <a:latin typeface="Roboto slab"/>
                <a:cs typeface="Roboto slab"/>
              </a:rPr>
              <a:t>SAME HOTEL, SAME BEACH, SAME SAND.</a:t>
            </a:r>
          </a:p>
          <a:p>
            <a:pPr marL="0" indent="0" algn="ctr">
              <a:buNone/>
            </a:pPr>
            <a:r>
              <a:rPr lang="en-US" sz="2400" b="1" cap="all" dirty="0" smtClean="0">
                <a:ln w="9000" cmpd="sng">
                  <a:solidFill>
                    <a:schemeClr val="tx1"/>
                  </a:solidFill>
                  <a:prstDash val="solid"/>
                </a:ln>
                <a:effectLst>
                  <a:reflection blurRad="12700" stA="28000" endPos="45000" dist="1000" dir="5400000" sy="-100000" algn="bl" rotWithShape="0"/>
                </a:effectLst>
                <a:latin typeface="Montserrat"/>
                <a:cs typeface="Montserrat"/>
              </a:rPr>
              <a:t>YOUR COMMISSION?     </a:t>
            </a:r>
            <a:r>
              <a:rPr lang="en-US" sz="5400" b="1" cap="all" dirty="0" smtClean="0">
                <a:ln w="9000" cmpd="sng">
                  <a:solidFill>
                    <a:schemeClr val="tx1"/>
                  </a:solidFill>
                  <a:prstDash val="solid"/>
                </a:ln>
                <a:effectLst>
                  <a:reflection blurRad="12700" stA="28000" endPos="45000" dist="1000" dir="5400000" sy="-100000" algn="bl" rotWithShape="0"/>
                </a:effectLst>
                <a:latin typeface="Montserrat"/>
                <a:cs typeface="Montserrat"/>
              </a:rPr>
              <a:t>$200-$300</a:t>
            </a:r>
            <a:endParaRPr lang="en-US" sz="5400" b="1" cap="all" dirty="0">
              <a:ln w="9000" cmpd="sng">
                <a:solidFill>
                  <a:schemeClr val="tx1"/>
                </a:solidFill>
                <a:prstDash val="solid"/>
              </a:ln>
              <a:effectLst>
                <a:reflection blurRad="12700" stA="28000" endPos="45000" dist="1000" dir="5400000" sy="-100000" algn="bl" rotWithShape="0"/>
              </a:effectLst>
              <a:latin typeface="Montserrat"/>
              <a:cs typeface="Montserrat"/>
            </a:endParaRPr>
          </a:p>
        </p:txBody>
      </p:sp>
      <p:sp>
        <p:nvSpPr>
          <p:cNvPr id="4" name="Title 1"/>
          <p:cNvSpPr txBox="1">
            <a:spLocks/>
          </p:cNvSpPr>
          <p:nvPr/>
        </p:nvSpPr>
        <p:spPr>
          <a:xfrm>
            <a:off x="822960" y="274323"/>
            <a:ext cx="7520940" cy="41148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latin typeface="Montserrat"/>
                <a:cs typeface="Montserrat"/>
              </a:rPr>
              <a:t>                #1 -</a:t>
            </a:r>
            <a:endParaRPr lang="en-US" sz="4000" b="1" dirty="0">
              <a:latin typeface="Montserrat"/>
              <a:cs typeface="Montserrat"/>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300" y="-55218"/>
            <a:ext cx="4542664" cy="1297904"/>
          </a:xfrm>
          <a:prstGeom prst="rect">
            <a:avLst/>
          </a:prstGeom>
        </p:spPr>
      </p:pic>
    </p:spTree>
    <p:extLst>
      <p:ext uri="{BB962C8B-B14F-4D97-AF65-F5344CB8AC3E}">
        <p14:creationId xmlns:p14="http://schemas.microsoft.com/office/powerpoint/2010/main" val="3516884397"/>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p:cTn id="2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p:cTn id="31"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anim calcmode="lin" valueType="num">
                                      <p:cBhvr>
                                        <p:cTn id="3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9" dur="45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40" dur="50" accel="100000" fill="hold">
                                          <p:stCondLst>
                                            <p:cond delay="45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par>
                          <p:cTn id="41" fill="hold">
                            <p:stCondLst>
                              <p:cond delay="500"/>
                            </p:stCondLst>
                            <p:childTnLst>
                              <p:par>
                                <p:cTn id="42" presetID="26" presetClass="emph" presetSubtype="0" fill="hold" nodeType="afterEffect">
                                  <p:stCondLst>
                                    <p:cond delay="0"/>
                                  </p:stCondLst>
                                  <p:childTnLst>
                                    <p:animEffect transition="out" filter="fade">
                                      <p:cBhvr>
                                        <p:cTn id="43" dur="500" tmFilter="0, 0; .2, .5; .8, .5; 1, 0"/>
                                        <p:tgtEl>
                                          <p:spTgt spid="3">
                                            <p:txEl>
                                              <p:pRg st="7" end="7"/>
                                            </p:txEl>
                                          </p:spTgt>
                                        </p:tgtEl>
                                      </p:cBhvr>
                                    </p:animEffect>
                                    <p:animScale>
                                      <p:cBhvr>
                                        <p:cTn id="44" dur="250" autoRev="1" fill="hold"/>
                                        <p:tgtEl>
                                          <p:spTgt spid="3">
                                            <p:txEl>
                                              <p:pRg st="7" end="7"/>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13036" y="1003405"/>
            <a:ext cx="8517928" cy="3394472"/>
          </a:xfrm>
        </p:spPr>
        <p:txBody>
          <a:bodyPr>
            <a:noAutofit/>
          </a:bodyPr>
          <a:lstStyle/>
          <a:p>
            <a:pPr marL="0" algn="ctr">
              <a:lnSpc>
                <a:spcPct val="50000"/>
              </a:lnSpc>
              <a:buFont typeface="Wingdings" charset="2"/>
              <a:buChar char="ü"/>
            </a:pPr>
            <a:r>
              <a:rPr lang="en-US" sz="2400" dirty="0" smtClean="0">
                <a:latin typeface="Roboto slab"/>
                <a:cs typeface="Roboto slab"/>
              </a:rPr>
              <a:t>Let’s say… 500 Friends</a:t>
            </a:r>
          </a:p>
          <a:p>
            <a:pPr marL="0" algn="ctr">
              <a:lnSpc>
                <a:spcPct val="160000"/>
              </a:lnSpc>
              <a:buFont typeface="Wingdings" charset="2"/>
              <a:buChar char="ü"/>
            </a:pPr>
            <a:r>
              <a:rPr lang="en-US" sz="2400" dirty="0" smtClean="0">
                <a:latin typeface="Roboto slab"/>
                <a:cs typeface="Roboto slab"/>
              </a:rPr>
              <a:t>20% of Those </a:t>
            </a:r>
            <a:r>
              <a:rPr lang="en-US" sz="2400" dirty="0">
                <a:latin typeface="Roboto slab"/>
                <a:cs typeface="Roboto slab"/>
              </a:rPr>
              <a:t>B</a:t>
            </a:r>
            <a:r>
              <a:rPr lang="en-US" sz="2400" dirty="0" smtClean="0">
                <a:latin typeface="Roboto slab"/>
                <a:cs typeface="Roboto slab"/>
              </a:rPr>
              <a:t>ook a Similar </a:t>
            </a:r>
            <a:r>
              <a:rPr lang="en-US" sz="2400" dirty="0">
                <a:latin typeface="Roboto slab"/>
                <a:cs typeface="Roboto slab"/>
              </a:rPr>
              <a:t>T</a:t>
            </a:r>
            <a:r>
              <a:rPr lang="en-US" sz="2400" dirty="0" smtClean="0">
                <a:latin typeface="Roboto slab"/>
                <a:cs typeface="Roboto slab"/>
              </a:rPr>
              <a:t>rip</a:t>
            </a:r>
          </a:p>
          <a:p>
            <a:pPr marL="0" algn="ctr">
              <a:lnSpc>
                <a:spcPct val="160000"/>
              </a:lnSpc>
              <a:buFont typeface="Wingdings" charset="2"/>
              <a:buChar char="ü"/>
            </a:pPr>
            <a:r>
              <a:rPr lang="en-US" sz="2400" dirty="0" smtClean="0">
                <a:latin typeface="Roboto slab"/>
                <a:cs typeface="Roboto slab"/>
              </a:rPr>
              <a:t>Worldwide </a:t>
            </a:r>
            <a:r>
              <a:rPr lang="en-US" sz="2400" dirty="0">
                <a:latin typeface="Roboto slab"/>
                <a:cs typeface="Roboto slab"/>
              </a:rPr>
              <a:t>C</a:t>
            </a:r>
            <a:r>
              <a:rPr lang="en-US" sz="2400" dirty="0" smtClean="0">
                <a:latin typeface="Roboto slab"/>
                <a:cs typeface="Roboto slab"/>
              </a:rPr>
              <a:t>ustomers</a:t>
            </a:r>
            <a:endParaRPr lang="en-US" sz="2400" dirty="0">
              <a:latin typeface="Roboto slab"/>
              <a:cs typeface="Roboto slab"/>
            </a:endParaRPr>
          </a:p>
          <a:p>
            <a:pPr marL="0" indent="0" algn="ctr">
              <a:lnSpc>
                <a:spcPct val="140000"/>
              </a:lnSpc>
              <a:buNone/>
            </a:pPr>
            <a:r>
              <a:rPr lang="en-US" sz="3000" b="1" dirty="0" smtClean="0">
                <a:latin typeface="Roboto slab"/>
                <a:cs typeface="Roboto slab"/>
              </a:rPr>
              <a:t>100 trips/year x $250 commission = </a:t>
            </a:r>
          </a:p>
          <a:p>
            <a:pPr marL="0" indent="0" algn="ctr">
              <a:lnSpc>
                <a:spcPct val="60000"/>
              </a:lnSpc>
              <a:buNone/>
            </a:pPr>
            <a:r>
              <a:rPr lang="en-US" sz="5400" b="1" dirty="0" smtClean="0">
                <a:latin typeface="Roboto slab"/>
                <a:cs typeface="Roboto slab"/>
              </a:rPr>
              <a:t>$25,000</a:t>
            </a:r>
          </a:p>
          <a:p>
            <a:pPr marL="0" indent="0" algn="ctr">
              <a:buNone/>
            </a:pPr>
            <a:r>
              <a:rPr lang="en-US" sz="3600" b="1" cap="all" dirty="0" smtClean="0">
                <a:ln w="9000" cmpd="sng">
                  <a:solidFill>
                    <a:srgbClr val="DC192A"/>
                  </a:solidFill>
                  <a:prstDash val="solid"/>
                </a:ln>
                <a:solidFill>
                  <a:srgbClr val="DC192A"/>
                </a:solidFill>
                <a:effectLst>
                  <a:reflection blurRad="12700" stA="28000" endPos="45000" dist="1000" dir="5400000" sy="-100000" algn="bl" rotWithShape="0"/>
                </a:effectLst>
                <a:latin typeface="Montserrat"/>
                <a:cs typeface="Montserrat"/>
              </a:rPr>
              <a:t>WHAT IF </a:t>
            </a:r>
            <a:r>
              <a:rPr lang="en-US" sz="6000" b="1" cap="all" dirty="0" smtClean="0">
                <a:ln w="9000" cmpd="sng">
                  <a:solidFill>
                    <a:srgbClr val="DC192A"/>
                  </a:solidFill>
                  <a:prstDash val="solid"/>
                </a:ln>
                <a:solidFill>
                  <a:srgbClr val="DC192A"/>
                </a:solidFill>
                <a:effectLst>
                  <a:reflection blurRad="12700" stA="28000" endPos="45000" dist="1000" dir="5400000" sy="-100000" algn="bl" rotWithShape="0"/>
                </a:effectLst>
                <a:latin typeface="Montserrat"/>
                <a:cs typeface="Montserrat"/>
              </a:rPr>
              <a:t>30%? 40%?</a:t>
            </a:r>
            <a:endParaRPr lang="en-US" sz="6000" b="1" cap="all" dirty="0">
              <a:ln w="9000" cmpd="sng">
                <a:solidFill>
                  <a:srgbClr val="DC192A"/>
                </a:solidFill>
                <a:prstDash val="solid"/>
              </a:ln>
              <a:solidFill>
                <a:srgbClr val="DC192A"/>
              </a:solidFill>
              <a:effectLst>
                <a:reflection blurRad="12700" stA="28000" endPos="45000" dist="1000" dir="5400000" sy="-100000" algn="bl" rotWithShape="0"/>
              </a:effectLst>
              <a:latin typeface="Montserrat"/>
              <a:cs typeface="Montserrat"/>
            </a:endParaRPr>
          </a:p>
        </p:txBody>
      </p:sp>
      <p:sp>
        <p:nvSpPr>
          <p:cNvPr id="4" name="Title 1"/>
          <p:cNvSpPr txBox="1">
            <a:spLocks/>
          </p:cNvSpPr>
          <p:nvPr/>
        </p:nvSpPr>
        <p:spPr>
          <a:xfrm>
            <a:off x="298389" y="274323"/>
            <a:ext cx="7520940" cy="41148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latin typeface="Montserrat"/>
                <a:cs typeface="Montserrat"/>
              </a:rPr>
              <a:t>Get paid to POINT</a:t>
            </a:r>
            <a:endParaRPr lang="en-US" sz="4000" b="1" dirty="0">
              <a:latin typeface="Montserrat"/>
              <a:cs typeface="Montserra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6127" y="-174857"/>
            <a:ext cx="4542664" cy="1297904"/>
          </a:xfrm>
          <a:prstGeom prst="rect">
            <a:avLst/>
          </a:prstGeom>
        </p:spPr>
      </p:pic>
    </p:spTree>
    <p:extLst>
      <p:ext uri="{BB962C8B-B14F-4D97-AF65-F5344CB8AC3E}">
        <p14:creationId xmlns:p14="http://schemas.microsoft.com/office/powerpoint/2010/main" val="819415871"/>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anim calcmode="lin" valueType="num">
                                      <p:cBhvr>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45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40" dur="50" accel="100000" fill="hold">
                                          <p:stCondLst>
                                            <p:cond delay="45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1661" y="1016247"/>
            <a:ext cx="9567322" cy="3969051"/>
          </a:xfrm>
        </p:spPr>
        <p:txBody>
          <a:bodyPr>
            <a:noAutofit/>
          </a:bodyPr>
          <a:lstStyle/>
          <a:p>
            <a:pPr algn="ctr">
              <a:buFont typeface="Wingdings" charset="2"/>
              <a:buChar char="ü"/>
            </a:pPr>
            <a:r>
              <a:rPr lang="en-US" sz="2400" dirty="0" smtClean="0">
                <a:latin typeface="Roboto slab"/>
                <a:cs typeface="Roboto slab"/>
              </a:rPr>
              <a:t>Become a </a:t>
            </a:r>
            <a:r>
              <a:rPr lang="en-US" sz="2400" b="1" dirty="0" smtClean="0">
                <a:latin typeface="Roboto slab"/>
                <a:cs typeface="Roboto slab"/>
              </a:rPr>
              <a:t>Specialist</a:t>
            </a:r>
          </a:p>
          <a:p>
            <a:pPr algn="ctr">
              <a:lnSpc>
                <a:spcPct val="140000"/>
              </a:lnSpc>
              <a:buFont typeface="Wingdings" charset="2"/>
              <a:buChar char="ü"/>
            </a:pPr>
            <a:r>
              <a:rPr lang="en-US" sz="2400" b="1" dirty="0" smtClean="0">
                <a:latin typeface="Roboto slab"/>
                <a:cs typeface="Roboto slab"/>
              </a:rPr>
              <a:t>Hawaii, Destination Wedding, Holy Land</a:t>
            </a:r>
          </a:p>
          <a:p>
            <a:pPr algn="ctr">
              <a:lnSpc>
                <a:spcPct val="140000"/>
              </a:lnSpc>
              <a:buFont typeface="Wingdings" charset="2"/>
              <a:buChar char="ü"/>
            </a:pPr>
            <a:r>
              <a:rPr lang="en-US" sz="2400" b="1" dirty="0" smtClean="0">
                <a:latin typeface="Roboto slab"/>
                <a:cs typeface="Roboto slab"/>
              </a:rPr>
              <a:t>Groups</a:t>
            </a:r>
            <a:r>
              <a:rPr lang="en-US" sz="2400" dirty="0" smtClean="0">
                <a:latin typeface="Roboto slab"/>
                <a:cs typeface="Roboto slab"/>
              </a:rPr>
              <a:t> </a:t>
            </a:r>
            <a:r>
              <a:rPr lang="en-US" sz="1400" dirty="0" smtClean="0">
                <a:latin typeface="Roboto slab"/>
                <a:cs typeface="Roboto slab"/>
              </a:rPr>
              <a:t>(cruises, diving, golf, yoga)</a:t>
            </a:r>
          </a:p>
          <a:p>
            <a:pPr algn="ctr">
              <a:lnSpc>
                <a:spcPct val="140000"/>
              </a:lnSpc>
              <a:buFont typeface="Wingdings" charset="2"/>
              <a:buChar char="ü"/>
            </a:pPr>
            <a:r>
              <a:rPr lang="en-US" sz="2400" dirty="0" smtClean="0">
                <a:latin typeface="Roboto slab"/>
                <a:cs typeface="Roboto slab"/>
              </a:rPr>
              <a:t>Go for </a:t>
            </a:r>
            <a:r>
              <a:rPr lang="en-US" sz="2400" b="1" dirty="0">
                <a:latin typeface="Roboto slab"/>
                <a:cs typeface="Roboto slab"/>
              </a:rPr>
              <a:t>F</a:t>
            </a:r>
            <a:r>
              <a:rPr lang="en-US" sz="2400" b="1" dirty="0" smtClean="0">
                <a:latin typeface="Roboto slab"/>
                <a:cs typeface="Roboto slab"/>
              </a:rPr>
              <a:t>ree</a:t>
            </a:r>
          </a:p>
          <a:p>
            <a:pPr algn="ctr">
              <a:lnSpc>
                <a:spcPct val="140000"/>
              </a:lnSpc>
              <a:buFont typeface="Wingdings" charset="2"/>
              <a:buChar char="ü"/>
            </a:pPr>
            <a:r>
              <a:rPr lang="en-US" sz="2400" b="1" dirty="0" smtClean="0">
                <a:latin typeface="Roboto slab"/>
                <a:cs typeface="Roboto slab"/>
              </a:rPr>
              <a:t>Earn BIG Commissions</a:t>
            </a:r>
          </a:p>
          <a:p>
            <a:pPr marL="0" indent="0" algn="ctr">
              <a:lnSpc>
                <a:spcPct val="140000"/>
              </a:lnSpc>
              <a:buNone/>
            </a:pPr>
            <a:r>
              <a:rPr lang="en-US" sz="2700" b="1" dirty="0" smtClean="0">
                <a:latin typeface="Montserrat"/>
                <a:cs typeface="Montserrat"/>
              </a:rPr>
              <a:t>“Earned $40,000 for Holy Land trip for church” </a:t>
            </a:r>
          </a:p>
          <a:p>
            <a:pPr marL="0" indent="0" algn="ctr">
              <a:buNone/>
            </a:pPr>
            <a:r>
              <a:rPr lang="en-US" sz="2000" b="1" i="1" dirty="0" smtClean="0">
                <a:solidFill>
                  <a:srgbClr val="000000"/>
                </a:solidFill>
                <a:latin typeface="Montserrat"/>
                <a:cs typeface="Montserrat"/>
              </a:rPr>
              <a:t>Jackie F.</a:t>
            </a:r>
            <a:endParaRPr lang="en-US" sz="2000" b="1" i="1" dirty="0">
              <a:solidFill>
                <a:srgbClr val="FF0000"/>
              </a:solidFill>
              <a:latin typeface="Montserrat"/>
              <a:cs typeface="Montserrat"/>
            </a:endParaRPr>
          </a:p>
          <a:p>
            <a:pPr marL="0" indent="0">
              <a:buNone/>
            </a:pPr>
            <a:endParaRPr lang="en-US" sz="2000" dirty="0">
              <a:latin typeface="Roboto slab"/>
              <a:cs typeface="Roboto slab"/>
            </a:endParaRPr>
          </a:p>
        </p:txBody>
      </p:sp>
      <p:pic>
        <p:nvPicPr>
          <p:cNvPr id="6" name="Picture 5" descr="protravelnetwork-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9477" y="-3860"/>
            <a:ext cx="2965215" cy="985798"/>
          </a:xfrm>
          <a:prstGeom prst="rect">
            <a:avLst/>
          </a:prstGeom>
        </p:spPr>
      </p:pic>
      <p:sp>
        <p:nvSpPr>
          <p:cNvPr id="7" name="Title 1"/>
          <p:cNvSpPr txBox="1">
            <a:spLocks/>
          </p:cNvSpPr>
          <p:nvPr/>
        </p:nvSpPr>
        <p:spPr>
          <a:xfrm>
            <a:off x="822960" y="274323"/>
            <a:ext cx="7520940" cy="41148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latin typeface="Montserrat"/>
                <a:cs typeface="Montserrat"/>
              </a:rPr>
              <a:t>               #2 -</a:t>
            </a:r>
            <a:endParaRPr lang="en-US" sz="4000" b="1" dirty="0">
              <a:latin typeface="Montserrat"/>
              <a:cs typeface="Montserrat"/>
            </a:endParaRPr>
          </a:p>
        </p:txBody>
      </p:sp>
    </p:spTree>
    <p:extLst>
      <p:ext uri="{BB962C8B-B14F-4D97-AF65-F5344CB8AC3E}">
        <p14:creationId xmlns:p14="http://schemas.microsoft.com/office/powerpoint/2010/main" val="3139375584"/>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5" end="5"/>
                                            </p:txEl>
                                          </p:spTgt>
                                        </p:tgtEl>
                                        <p:attrNameLst>
                                          <p:attrName>ppt_h</p:attrName>
                                        </p:attrNameLst>
                                      </p:cBhvr>
                                      <p:tavLst>
                                        <p:tav tm="0">
                                          <p:val>
                                            <p:fltVal val="0"/>
                                          </p:val>
                                        </p:tav>
                                        <p:tav tm="100000">
                                          <p:val>
                                            <p:strVal val="#ppt_h"/>
                                          </p:val>
                                        </p:tav>
                                      </p:tavLst>
                                    </p:anim>
                                  </p:childTnLst>
                                </p:cTn>
                              </p:par>
                              <p:par>
                                <p:cTn id="39" presetID="23" presetClass="entr" presetSubtype="16" fill="hold" grpId="0"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p:cTn id="41"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2" dur="500" fill="hold"/>
                                        <p:tgtEl>
                                          <p:spTgt spid="3">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Surge365_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Surge365_PPT.thmx</Template>
  <TotalTime>7016</TotalTime>
  <Words>789</Words>
  <Application>Microsoft Macintosh PowerPoint</Application>
  <PresentationFormat>On-screen Show (16:9)</PresentationFormat>
  <Paragraphs>142</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Surge365_PPT</vt:lpstr>
      <vt:lpstr>PowerPoint Presentation</vt:lpstr>
      <vt:lpstr>Get Ready…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EXECUTIVE TEAM</vt:lpstr>
      <vt:lpstr>EXECUTIVE TEAM</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Surge365 PPT</dc:title>
  <dc:subject/>
  <dc:creator>Surge365</dc:creator>
  <cp:keywords/>
  <dc:description/>
  <cp:lastModifiedBy>Clint Tomer</cp:lastModifiedBy>
  <cp:revision>109</cp:revision>
  <dcterms:created xsi:type="dcterms:W3CDTF">2016-01-22T14:23:59Z</dcterms:created>
  <dcterms:modified xsi:type="dcterms:W3CDTF">2016-03-03T17:59:10Z</dcterms:modified>
  <cp:category/>
</cp:coreProperties>
</file>